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64" r:id="rId3"/>
    <p:sldId id="258" r:id="rId4"/>
    <p:sldId id="267" r:id="rId5"/>
    <p:sldId id="268" r:id="rId6"/>
    <p:sldId id="269" r:id="rId7"/>
    <p:sldId id="270" r:id="rId8"/>
    <p:sldId id="271" r:id="rId9"/>
    <p:sldId id="272" r:id="rId10"/>
    <p:sldId id="273" r:id="rId11"/>
    <p:sldId id="274" r:id="rId12"/>
    <p:sldId id="275"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4B4B"/>
    <a:srgbClr val="1E5D68"/>
    <a:srgbClr val="144148"/>
    <a:srgbClr val="AEDF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72613" autoAdjust="0"/>
  </p:normalViewPr>
  <p:slideViewPr>
    <p:cSldViewPr snapToGrid="0">
      <p:cViewPr varScale="1">
        <p:scale>
          <a:sx n="51" d="100"/>
          <a:sy n="51" d="100"/>
        </p:scale>
        <p:origin x="1262" y="45"/>
      </p:cViewPr>
      <p:guideLst/>
    </p:cSldViewPr>
  </p:slideViewPr>
  <p:notesTextViewPr>
    <p:cViewPr>
      <p:scale>
        <a:sx n="300" d="100"/>
        <a:sy n="3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45BC17-23F6-4921-AB3C-6745A800E77A}" type="datetimeFigureOut">
              <a:rPr lang="en-US" smtClean="0"/>
              <a:t>6/21/2021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4969D2-AD43-42CF-81D0-9DCAA5FF80FA}" type="slidenum">
              <a:rPr lang="en-US" smtClean="0"/>
              <a:t>‹#›</a:t>
            </a:fld>
            <a:endParaRPr lang="en-US"/>
          </a:p>
        </p:txBody>
      </p:sp>
    </p:spTree>
    <p:extLst>
      <p:ext uri="{BB962C8B-B14F-4D97-AF65-F5344CB8AC3E}">
        <p14:creationId xmlns:p14="http://schemas.microsoft.com/office/powerpoint/2010/main" val="627731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My name is Stacey Parks and I am the North West Local Immigration Partnership Coordinator here in Thunder Bay. </a:t>
            </a:r>
          </a:p>
          <a:p>
            <a:pPr marL="171450" indent="-171450">
              <a:buFontTx/>
              <a:buChar char="-"/>
            </a:pPr>
            <a:r>
              <a:rPr lang="en-US" dirty="0"/>
              <a:t>Before I start, I want to acknowledge the First Peoples on whose traditional territories I live and work. </a:t>
            </a:r>
          </a:p>
          <a:p>
            <a:pPr marL="171450" indent="-171450">
              <a:buFontTx/>
              <a:buChar char="-"/>
            </a:pPr>
            <a:r>
              <a:rPr lang="en-US" dirty="0"/>
              <a:t>Thunder Bay is on Robinson-Superior Treaty territory and the land is the traditional territory of the </a:t>
            </a:r>
            <a:r>
              <a:rPr lang="en-US" dirty="0" err="1"/>
              <a:t>Anishinaabeg</a:t>
            </a:r>
            <a:r>
              <a:rPr lang="en-US" dirty="0"/>
              <a:t> and Fort William First Nation. </a:t>
            </a:r>
          </a:p>
          <a:p>
            <a:pPr marL="171450" indent="-171450">
              <a:buFontTx/>
              <a:buChar char="-"/>
            </a:pPr>
            <a:r>
              <a:rPr lang="en-US" dirty="0"/>
              <a:t>The goal of my presentation today is to outline the changes that have occurred since the Come North conferences in February 2020. </a:t>
            </a:r>
          </a:p>
          <a:p>
            <a:endParaRPr lang="en-US" dirty="0"/>
          </a:p>
        </p:txBody>
      </p:sp>
      <p:sp>
        <p:nvSpPr>
          <p:cNvPr id="4" name="Slide Number Placeholder 3"/>
          <p:cNvSpPr>
            <a:spLocks noGrp="1"/>
          </p:cNvSpPr>
          <p:nvPr>
            <p:ph type="sldNum" sz="quarter" idx="5"/>
          </p:nvPr>
        </p:nvSpPr>
        <p:spPr/>
        <p:txBody>
          <a:bodyPr/>
          <a:lstStyle/>
          <a:p>
            <a:fld id="{5E4969D2-AD43-42CF-81D0-9DCAA5FF80FA}" type="slidenum">
              <a:rPr lang="en-US" smtClean="0"/>
              <a:t>1</a:t>
            </a:fld>
            <a:endParaRPr lang="en-US"/>
          </a:p>
        </p:txBody>
      </p:sp>
    </p:spTree>
    <p:extLst>
      <p:ext uri="{BB962C8B-B14F-4D97-AF65-F5344CB8AC3E}">
        <p14:creationId xmlns:p14="http://schemas.microsoft.com/office/powerpoint/2010/main" val="1264832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5E4969D2-AD43-42CF-81D0-9DCAA5FF80FA}" type="slidenum">
              <a:rPr lang="en-US" smtClean="0"/>
              <a:t>10</a:t>
            </a:fld>
            <a:endParaRPr lang="en-US"/>
          </a:p>
        </p:txBody>
      </p:sp>
    </p:spTree>
    <p:extLst>
      <p:ext uri="{BB962C8B-B14F-4D97-AF65-F5344CB8AC3E}">
        <p14:creationId xmlns:p14="http://schemas.microsoft.com/office/powerpoint/2010/main" val="1224207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5E4969D2-AD43-42CF-81D0-9DCAA5FF80FA}" type="slidenum">
              <a:rPr lang="en-US" smtClean="0"/>
              <a:t>11</a:t>
            </a:fld>
            <a:endParaRPr lang="en-US"/>
          </a:p>
        </p:txBody>
      </p:sp>
    </p:spTree>
    <p:extLst>
      <p:ext uri="{BB962C8B-B14F-4D97-AF65-F5344CB8AC3E}">
        <p14:creationId xmlns:p14="http://schemas.microsoft.com/office/powerpoint/2010/main" val="3135088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5E4969D2-AD43-42CF-81D0-9DCAA5FF80FA}" type="slidenum">
              <a:rPr lang="en-US" smtClean="0"/>
              <a:t>12</a:t>
            </a:fld>
            <a:endParaRPr lang="en-US"/>
          </a:p>
        </p:txBody>
      </p:sp>
    </p:spTree>
    <p:extLst>
      <p:ext uri="{BB962C8B-B14F-4D97-AF65-F5344CB8AC3E}">
        <p14:creationId xmlns:p14="http://schemas.microsoft.com/office/powerpoint/2010/main" val="2206460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4969D2-AD43-42CF-81D0-9DCAA5FF80FA}" type="slidenum">
              <a:rPr lang="en-US" smtClean="0"/>
              <a:t>13</a:t>
            </a:fld>
            <a:endParaRPr lang="en-US"/>
          </a:p>
        </p:txBody>
      </p:sp>
    </p:spTree>
    <p:extLst>
      <p:ext uri="{BB962C8B-B14F-4D97-AF65-F5344CB8AC3E}">
        <p14:creationId xmlns:p14="http://schemas.microsoft.com/office/powerpoint/2010/main" val="1741594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In February of 2020, two conferences were held in </a:t>
            </a:r>
            <a:r>
              <a:rPr lang="en-US" dirty="0" err="1"/>
              <a:t>Temiskaming</a:t>
            </a:r>
            <a:r>
              <a:rPr lang="en-US" dirty="0"/>
              <a:t> Shores and Thunder Bay by the Lake of the Woods Business Incentive Corporation and the City of </a:t>
            </a:r>
            <a:r>
              <a:rPr lang="en-US" dirty="0" err="1"/>
              <a:t>Temiskaming</a:t>
            </a:r>
            <a:r>
              <a:rPr lang="en-US" dirty="0"/>
              <a:t> Shores. </a:t>
            </a:r>
          </a:p>
          <a:p>
            <a:pPr marL="171450" indent="-171450">
              <a:buFontTx/>
              <a:buChar char="-"/>
            </a:pPr>
            <a:r>
              <a:rPr lang="en-US" dirty="0"/>
              <a:t>Organizations from across Ontario’s northern regions attended such as economic development agencies, post-secondary institutions, municipal/provincial/federal governments, First Nation communities, private sector organizations and more. </a:t>
            </a:r>
          </a:p>
          <a:p>
            <a:pPr marL="171450" indent="-171450">
              <a:buFontTx/>
              <a:buChar char="-"/>
            </a:pPr>
            <a:endParaRPr lang="en-US" dirty="0"/>
          </a:p>
          <a:p>
            <a:pPr marL="171450" indent="-171450">
              <a:buFontTx/>
              <a:buChar char="-"/>
            </a:pPr>
            <a:endParaRPr lang="en-US" dirty="0"/>
          </a:p>
          <a:p>
            <a:pPr marL="171450" indent="-171450">
              <a:buFontTx/>
              <a:buChar char="-"/>
            </a:pPr>
            <a:r>
              <a:rPr lang="en-US" dirty="0"/>
              <a:t>It is this third point that I will be focusing on, specifically the ten immediate action items that were borne out of the discussions that took place at Come North 2020. </a:t>
            </a:r>
          </a:p>
          <a:p>
            <a:pPr marL="171450" indent="-171450">
              <a:buFontTx/>
              <a:buChar char="-"/>
            </a:pPr>
            <a:r>
              <a:rPr lang="en-US" dirty="0"/>
              <a:t>The conference reports from last year can be found on northernpolicy.ca </a:t>
            </a:r>
          </a:p>
        </p:txBody>
      </p:sp>
      <p:sp>
        <p:nvSpPr>
          <p:cNvPr id="4" name="Slide Number Placeholder 3"/>
          <p:cNvSpPr>
            <a:spLocks noGrp="1"/>
          </p:cNvSpPr>
          <p:nvPr>
            <p:ph type="sldNum" sz="quarter" idx="5"/>
          </p:nvPr>
        </p:nvSpPr>
        <p:spPr/>
        <p:txBody>
          <a:bodyPr/>
          <a:lstStyle/>
          <a:p>
            <a:fld id="{5E4969D2-AD43-42CF-81D0-9DCAA5FF80FA}" type="slidenum">
              <a:rPr lang="en-US" smtClean="0"/>
              <a:t>2</a:t>
            </a:fld>
            <a:endParaRPr lang="en-US"/>
          </a:p>
        </p:txBody>
      </p:sp>
    </p:spTree>
    <p:extLst>
      <p:ext uri="{BB962C8B-B14F-4D97-AF65-F5344CB8AC3E}">
        <p14:creationId xmlns:p14="http://schemas.microsoft.com/office/powerpoint/2010/main" val="1006081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5E4969D2-AD43-42CF-81D0-9DCAA5FF80FA}" type="slidenum">
              <a:rPr lang="en-US" smtClean="0"/>
              <a:t>3</a:t>
            </a:fld>
            <a:endParaRPr lang="en-US"/>
          </a:p>
        </p:txBody>
      </p:sp>
    </p:spTree>
    <p:extLst>
      <p:ext uri="{BB962C8B-B14F-4D97-AF65-F5344CB8AC3E}">
        <p14:creationId xmlns:p14="http://schemas.microsoft.com/office/powerpoint/2010/main" val="2349795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5E4969D2-AD43-42CF-81D0-9DCAA5FF80FA}" type="slidenum">
              <a:rPr lang="en-US" smtClean="0"/>
              <a:t>4</a:t>
            </a:fld>
            <a:endParaRPr lang="en-US"/>
          </a:p>
        </p:txBody>
      </p:sp>
    </p:spTree>
    <p:extLst>
      <p:ext uri="{BB962C8B-B14F-4D97-AF65-F5344CB8AC3E}">
        <p14:creationId xmlns:p14="http://schemas.microsoft.com/office/powerpoint/2010/main" val="2176435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5E4969D2-AD43-42CF-81D0-9DCAA5FF80FA}" type="slidenum">
              <a:rPr lang="en-US" smtClean="0"/>
              <a:t>5</a:t>
            </a:fld>
            <a:endParaRPr lang="en-US"/>
          </a:p>
        </p:txBody>
      </p:sp>
    </p:spTree>
    <p:extLst>
      <p:ext uri="{BB962C8B-B14F-4D97-AF65-F5344CB8AC3E}">
        <p14:creationId xmlns:p14="http://schemas.microsoft.com/office/powerpoint/2010/main" val="1011574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5E4969D2-AD43-42CF-81D0-9DCAA5FF80FA}" type="slidenum">
              <a:rPr lang="en-US" smtClean="0"/>
              <a:t>6</a:t>
            </a:fld>
            <a:endParaRPr lang="en-US"/>
          </a:p>
        </p:txBody>
      </p:sp>
    </p:spTree>
    <p:extLst>
      <p:ext uri="{BB962C8B-B14F-4D97-AF65-F5344CB8AC3E}">
        <p14:creationId xmlns:p14="http://schemas.microsoft.com/office/powerpoint/2010/main" val="4089188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5E4969D2-AD43-42CF-81D0-9DCAA5FF80FA}" type="slidenum">
              <a:rPr lang="en-US" smtClean="0"/>
              <a:t>7</a:t>
            </a:fld>
            <a:endParaRPr lang="en-US"/>
          </a:p>
        </p:txBody>
      </p:sp>
    </p:spTree>
    <p:extLst>
      <p:ext uri="{BB962C8B-B14F-4D97-AF65-F5344CB8AC3E}">
        <p14:creationId xmlns:p14="http://schemas.microsoft.com/office/powerpoint/2010/main" val="3285567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5E4969D2-AD43-42CF-81D0-9DCAA5FF80FA}" type="slidenum">
              <a:rPr lang="en-US" smtClean="0"/>
              <a:t>8</a:t>
            </a:fld>
            <a:endParaRPr lang="en-US"/>
          </a:p>
        </p:txBody>
      </p:sp>
    </p:spTree>
    <p:extLst>
      <p:ext uri="{BB962C8B-B14F-4D97-AF65-F5344CB8AC3E}">
        <p14:creationId xmlns:p14="http://schemas.microsoft.com/office/powerpoint/2010/main" val="1619194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5E4969D2-AD43-42CF-81D0-9DCAA5FF80FA}" type="slidenum">
              <a:rPr lang="en-US" smtClean="0"/>
              <a:t>9</a:t>
            </a:fld>
            <a:endParaRPr lang="en-US"/>
          </a:p>
        </p:txBody>
      </p:sp>
    </p:spTree>
    <p:extLst>
      <p:ext uri="{BB962C8B-B14F-4D97-AF65-F5344CB8AC3E}">
        <p14:creationId xmlns:p14="http://schemas.microsoft.com/office/powerpoint/2010/main" val="763334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FA0B82-A8CD-4909-8CA9-B02E213FD2BB}"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57A02-2B53-4E6E-AAFA-A14E5810048D}" type="slidenum">
              <a:rPr lang="en-US" smtClean="0"/>
              <a:t>‹#›</a:t>
            </a:fld>
            <a:endParaRPr lang="en-US"/>
          </a:p>
        </p:txBody>
      </p:sp>
    </p:spTree>
    <p:extLst>
      <p:ext uri="{BB962C8B-B14F-4D97-AF65-F5344CB8AC3E}">
        <p14:creationId xmlns:p14="http://schemas.microsoft.com/office/powerpoint/2010/main" val="2141216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FA0B82-A8CD-4909-8CA9-B02E213FD2BB}"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57A02-2B53-4E6E-AAFA-A14E5810048D}" type="slidenum">
              <a:rPr lang="en-US" smtClean="0"/>
              <a:t>‹#›</a:t>
            </a:fld>
            <a:endParaRPr lang="en-US"/>
          </a:p>
        </p:txBody>
      </p:sp>
    </p:spTree>
    <p:extLst>
      <p:ext uri="{BB962C8B-B14F-4D97-AF65-F5344CB8AC3E}">
        <p14:creationId xmlns:p14="http://schemas.microsoft.com/office/powerpoint/2010/main" val="1210011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FA0B82-A8CD-4909-8CA9-B02E213FD2BB}"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57A02-2B53-4E6E-AAFA-A14E5810048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43415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FA0B82-A8CD-4909-8CA9-B02E213FD2BB}"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57A02-2B53-4E6E-AAFA-A14E5810048D}" type="slidenum">
              <a:rPr lang="en-US" smtClean="0"/>
              <a:t>‹#›</a:t>
            </a:fld>
            <a:endParaRPr lang="en-US"/>
          </a:p>
        </p:txBody>
      </p:sp>
    </p:spTree>
    <p:extLst>
      <p:ext uri="{BB962C8B-B14F-4D97-AF65-F5344CB8AC3E}">
        <p14:creationId xmlns:p14="http://schemas.microsoft.com/office/powerpoint/2010/main" val="2543004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FA0B82-A8CD-4909-8CA9-B02E213FD2BB}"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57A02-2B53-4E6E-AAFA-A14E5810048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07236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FA0B82-A8CD-4909-8CA9-B02E213FD2BB}"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57A02-2B53-4E6E-AAFA-A14E5810048D}" type="slidenum">
              <a:rPr lang="en-US" smtClean="0"/>
              <a:t>‹#›</a:t>
            </a:fld>
            <a:endParaRPr lang="en-US"/>
          </a:p>
        </p:txBody>
      </p:sp>
    </p:spTree>
    <p:extLst>
      <p:ext uri="{BB962C8B-B14F-4D97-AF65-F5344CB8AC3E}">
        <p14:creationId xmlns:p14="http://schemas.microsoft.com/office/powerpoint/2010/main" val="1153187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FA0B82-A8CD-4909-8CA9-B02E213FD2BB}"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57A02-2B53-4E6E-AAFA-A14E5810048D}" type="slidenum">
              <a:rPr lang="en-US" smtClean="0"/>
              <a:t>‹#›</a:t>
            </a:fld>
            <a:endParaRPr lang="en-US"/>
          </a:p>
        </p:txBody>
      </p:sp>
    </p:spTree>
    <p:extLst>
      <p:ext uri="{BB962C8B-B14F-4D97-AF65-F5344CB8AC3E}">
        <p14:creationId xmlns:p14="http://schemas.microsoft.com/office/powerpoint/2010/main" val="3347691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FA0B82-A8CD-4909-8CA9-B02E213FD2BB}"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57A02-2B53-4E6E-AAFA-A14E5810048D}" type="slidenum">
              <a:rPr lang="en-US" smtClean="0"/>
              <a:t>‹#›</a:t>
            </a:fld>
            <a:endParaRPr lang="en-US"/>
          </a:p>
        </p:txBody>
      </p:sp>
    </p:spTree>
    <p:extLst>
      <p:ext uri="{BB962C8B-B14F-4D97-AF65-F5344CB8AC3E}">
        <p14:creationId xmlns:p14="http://schemas.microsoft.com/office/powerpoint/2010/main" val="2011276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FA0B82-A8CD-4909-8CA9-B02E213FD2BB}"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57A02-2B53-4E6E-AAFA-A14E5810048D}" type="slidenum">
              <a:rPr lang="en-US" smtClean="0"/>
              <a:t>‹#›</a:t>
            </a:fld>
            <a:endParaRPr lang="en-US"/>
          </a:p>
        </p:txBody>
      </p:sp>
    </p:spTree>
    <p:extLst>
      <p:ext uri="{BB962C8B-B14F-4D97-AF65-F5344CB8AC3E}">
        <p14:creationId xmlns:p14="http://schemas.microsoft.com/office/powerpoint/2010/main" val="2462081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FA0B82-A8CD-4909-8CA9-B02E213FD2BB}"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57A02-2B53-4E6E-AAFA-A14E5810048D}" type="slidenum">
              <a:rPr lang="en-US" smtClean="0"/>
              <a:t>‹#›</a:t>
            </a:fld>
            <a:endParaRPr lang="en-US"/>
          </a:p>
        </p:txBody>
      </p:sp>
    </p:spTree>
    <p:extLst>
      <p:ext uri="{BB962C8B-B14F-4D97-AF65-F5344CB8AC3E}">
        <p14:creationId xmlns:p14="http://schemas.microsoft.com/office/powerpoint/2010/main" val="2728404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FA0B82-A8CD-4909-8CA9-B02E213FD2BB}" type="datetimeFigureOut">
              <a:rPr lang="en-US" smtClean="0"/>
              <a:t>6/21/2021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57A02-2B53-4E6E-AAFA-A14E5810048D}" type="slidenum">
              <a:rPr lang="en-US" smtClean="0"/>
              <a:t>‹#›</a:t>
            </a:fld>
            <a:endParaRPr lang="en-US"/>
          </a:p>
        </p:txBody>
      </p:sp>
    </p:spTree>
    <p:extLst>
      <p:ext uri="{BB962C8B-B14F-4D97-AF65-F5344CB8AC3E}">
        <p14:creationId xmlns:p14="http://schemas.microsoft.com/office/powerpoint/2010/main" val="3964761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FA0B82-A8CD-4909-8CA9-B02E213FD2BB}" type="datetimeFigureOut">
              <a:rPr lang="en-US" smtClean="0"/>
              <a:t>6/21/2021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157A02-2B53-4E6E-AAFA-A14E5810048D}" type="slidenum">
              <a:rPr lang="en-US" smtClean="0"/>
              <a:t>‹#›</a:t>
            </a:fld>
            <a:endParaRPr lang="en-US"/>
          </a:p>
        </p:txBody>
      </p:sp>
    </p:spTree>
    <p:extLst>
      <p:ext uri="{BB962C8B-B14F-4D97-AF65-F5344CB8AC3E}">
        <p14:creationId xmlns:p14="http://schemas.microsoft.com/office/powerpoint/2010/main" val="3133941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FA0B82-A8CD-4909-8CA9-B02E213FD2BB}" type="datetimeFigureOut">
              <a:rPr lang="en-US" smtClean="0"/>
              <a:t>6/21/2021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157A02-2B53-4E6E-AAFA-A14E5810048D}" type="slidenum">
              <a:rPr lang="en-US" smtClean="0"/>
              <a:t>‹#›</a:t>
            </a:fld>
            <a:endParaRPr lang="en-US"/>
          </a:p>
        </p:txBody>
      </p:sp>
    </p:spTree>
    <p:extLst>
      <p:ext uri="{BB962C8B-B14F-4D97-AF65-F5344CB8AC3E}">
        <p14:creationId xmlns:p14="http://schemas.microsoft.com/office/powerpoint/2010/main" val="1178205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FA0B82-A8CD-4909-8CA9-B02E213FD2BB}" type="datetimeFigureOut">
              <a:rPr lang="en-US" smtClean="0"/>
              <a:t>6/21/2021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157A02-2B53-4E6E-AAFA-A14E5810048D}" type="slidenum">
              <a:rPr lang="en-US" smtClean="0"/>
              <a:t>‹#›</a:t>
            </a:fld>
            <a:endParaRPr lang="en-US"/>
          </a:p>
        </p:txBody>
      </p:sp>
    </p:spTree>
    <p:extLst>
      <p:ext uri="{BB962C8B-B14F-4D97-AF65-F5344CB8AC3E}">
        <p14:creationId xmlns:p14="http://schemas.microsoft.com/office/powerpoint/2010/main" val="1216710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FA0B82-A8CD-4909-8CA9-B02E213FD2BB}" type="datetimeFigureOut">
              <a:rPr lang="en-US" smtClean="0"/>
              <a:t>6/21/2021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57A02-2B53-4E6E-AAFA-A14E5810048D}" type="slidenum">
              <a:rPr lang="en-US" smtClean="0"/>
              <a:t>‹#›</a:t>
            </a:fld>
            <a:endParaRPr lang="en-US"/>
          </a:p>
        </p:txBody>
      </p:sp>
    </p:spTree>
    <p:extLst>
      <p:ext uri="{BB962C8B-B14F-4D97-AF65-F5344CB8AC3E}">
        <p14:creationId xmlns:p14="http://schemas.microsoft.com/office/powerpoint/2010/main" val="3072760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FA0B82-A8CD-4909-8CA9-B02E213FD2BB}" type="datetimeFigureOut">
              <a:rPr lang="en-US" smtClean="0"/>
              <a:t>6/21/2021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57A02-2B53-4E6E-AAFA-A14E5810048D}" type="slidenum">
              <a:rPr lang="en-US" smtClean="0"/>
              <a:t>‹#›</a:t>
            </a:fld>
            <a:endParaRPr lang="en-US"/>
          </a:p>
        </p:txBody>
      </p:sp>
    </p:spTree>
    <p:extLst>
      <p:ext uri="{BB962C8B-B14F-4D97-AF65-F5344CB8AC3E}">
        <p14:creationId xmlns:p14="http://schemas.microsoft.com/office/powerpoint/2010/main" val="1506574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9FA0B82-A8CD-4909-8CA9-B02E213FD2BB}" type="datetimeFigureOut">
              <a:rPr lang="en-US" smtClean="0"/>
              <a:t>6/21/2021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7157A02-2B53-4E6E-AAFA-A14E5810048D}" type="slidenum">
              <a:rPr lang="en-US" smtClean="0"/>
              <a:t>‹#›</a:t>
            </a:fld>
            <a:endParaRPr lang="en-US"/>
          </a:p>
        </p:txBody>
      </p:sp>
    </p:spTree>
    <p:extLst>
      <p:ext uri="{BB962C8B-B14F-4D97-AF65-F5344CB8AC3E}">
        <p14:creationId xmlns:p14="http://schemas.microsoft.com/office/powerpoint/2010/main" val="30028137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jpg"/><Relationship Id="rId7"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DAB611-FD09-430E-ABCA-01E2B0D15E47}"/>
              </a:ext>
            </a:extLst>
          </p:cNvPr>
          <p:cNvSpPr>
            <a:spLocks noGrp="1"/>
          </p:cNvSpPr>
          <p:nvPr>
            <p:ph type="ctrTitle"/>
          </p:nvPr>
        </p:nvSpPr>
        <p:spPr>
          <a:xfrm>
            <a:off x="661737" y="3006700"/>
            <a:ext cx="8612266" cy="1646302"/>
          </a:xfrm>
        </p:spPr>
        <p:txBody>
          <a:bodyPr/>
          <a:lstStyle/>
          <a:p>
            <a:r>
              <a:rPr lang="en-US" sz="4000" b="1" dirty="0">
                <a:solidFill>
                  <a:srgbClr val="4B4B4B"/>
                </a:solidFill>
                <a:latin typeface="Century Gothic" panose="020B0502020202020204" pitchFamily="34" charset="0"/>
              </a:rPr>
              <a:t>Population Growth Annual Update</a:t>
            </a:r>
            <a:r>
              <a:rPr lang="en-US" sz="3600" b="1" dirty="0">
                <a:solidFill>
                  <a:srgbClr val="4B4B4B"/>
                </a:solidFill>
                <a:latin typeface="Century Gothic" panose="020B0502020202020204" pitchFamily="34" charset="0"/>
              </a:rPr>
              <a:t/>
            </a:r>
            <a:br>
              <a:rPr lang="en-US" sz="3600" b="1" dirty="0">
                <a:solidFill>
                  <a:srgbClr val="4B4B4B"/>
                </a:solidFill>
                <a:latin typeface="Century Gothic" panose="020B0502020202020204" pitchFamily="34" charset="0"/>
              </a:rPr>
            </a:br>
            <a:r>
              <a:rPr lang="en-US" sz="2500" b="1" i="1" dirty="0">
                <a:solidFill>
                  <a:srgbClr val="4B4B4B"/>
                </a:solidFill>
                <a:latin typeface="Century Gothic" panose="020B0502020202020204" pitchFamily="34" charset="0"/>
              </a:rPr>
              <a:t>Mise à jour </a:t>
            </a:r>
            <a:r>
              <a:rPr lang="en-US" sz="2500" b="1" i="1" dirty="0" err="1">
                <a:solidFill>
                  <a:srgbClr val="4B4B4B"/>
                </a:solidFill>
                <a:latin typeface="Century Gothic" panose="020B0502020202020204" pitchFamily="34" charset="0"/>
              </a:rPr>
              <a:t>annuelle</a:t>
            </a:r>
            <a:r>
              <a:rPr lang="en-US" sz="2500" b="1" i="1" dirty="0">
                <a:solidFill>
                  <a:srgbClr val="4B4B4B"/>
                </a:solidFill>
                <a:latin typeface="Century Gothic" panose="020B0502020202020204" pitchFamily="34" charset="0"/>
              </a:rPr>
              <a:t> de </a:t>
            </a:r>
            <a:r>
              <a:rPr lang="en-US" sz="2500" b="1" i="1" dirty="0" err="1">
                <a:solidFill>
                  <a:srgbClr val="4B4B4B"/>
                </a:solidFill>
                <a:latin typeface="Century Gothic" panose="020B0502020202020204" pitchFamily="34" charset="0"/>
              </a:rPr>
              <a:t>l’augmentation</a:t>
            </a:r>
            <a:r>
              <a:rPr lang="en-US" sz="2500" b="1" i="1" dirty="0">
                <a:solidFill>
                  <a:srgbClr val="4B4B4B"/>
                </a:solidFill>
                <a:latin typeface="Century Gothic" panose="020B0502020202020204" pitchFamily="34" charset="0"/>
              </a:rPr>
              <a:t> de population   </a:t>
            </a:r>
          </a:p>
        </p:txBody>
      </p:sp>
      <p:sp>
        <p:nvSpPr>
          <p:cNvPr id="3" name="Subtitle 2">
            <a:extLst>
              <a:ext uri="{FF2B5EF4-FFF2-40B4-BE49-F238E27FC236}">
                <a16:creationId xmlns:a16="http://schemas.microsoft.com/office/drawing/2014/main" xmlns="" id="{E6AB3287-7DE3-41CF-BF66-2E089029734F}"/>
              </a:ext>
            </a:extLst>
          </p:cNvPr>
          <p:cNvSpPr>
            <a:spLocks noGrp="1"/>
          </p:cNvSpPr>
          <p:nvPr>
            <p:ph type="subTitle" idx="1"/>
          </p:nvPr>
        </p:nvSpPr>
        <p:spPr>
          <a:xfrm>
            <a:off x="871447" y="4864877"/>
            <a:ext cx="8317157" cy="342743"/>
          </a:xfrm>
        </p:spPr>
        <p:txBody>
          <a:bodyPr>
            <a:normAutofit lnSpcReduction="10000"/>
          </a:bodyPr>
          <a:lstStyle/>
          <a:p>
            <a:pPr algn="ctr"/>
            <a:r>
              <a:rPr lang="en-US" dirty="0">
                <a:solidFill>
                  <a:schemeClr val="accent3">
                    <a:lumMod val="75000"/>
                  </a:schemeClr>
                </a:solidFill>
                <a:latin typeface="Century Gothic" panose="020B0502020202020204" pitchFamily="34" charset="0"/>
              </a:rPr>
              <a:t>Stacey Parks, NWOLIP </a:t>
            </a:r>
          </a:p>
        </p:txBody>
      </p:sp>
      <p:pic>
        <p:nvPicPr>
          <p:cNvPr id="9" name="Picture 8">
            <a:extLst>
              <a:ext uri="{FF2B5EF4-FFF2-40B4-BE49-F238E27FC236}">
                <a16:creationId xmlns:a16="http://schemas.microsoft.com/office/drawing/2014/main" xmlns="" id="{22E707CC-0DB9-4283-8337-D5E783CF2A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447" y="643419"/>
            <a:ext cx="8435734" cy="940053"/>
          </a:xfrm>
          <a:prstGeom prst="rect">
            <a:avLst/>
          </a:prstGeom>
        </p:spPr>
      </p:pic>
    </p:spTree>
    <p:extLst>
      <p:ext uri="{BB962C8B-B14F-4D97-AF65-F5344CB8AC3E}">
        <p14:creationId xmlns:p14="http://schemas.microsoft.com/office/powerpoint/2010/main" val="3088060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2F62790-1BCF-4FFD-AEB5-05FD59E4C315}"/>
              </a:ext>
            </a:extLst>
          </p:cNvPr>
          <p:cNvSpPr>
            <a:spLocks noGrp="1"/>
          </p:cNvSpPr>
          <p:nvPr>
            <p:ph type="title"/>
          </p:nvPr>
        </p:nvSpPr>
        <p:spPr>
          <a:xfrm>
            <a:off x="1023982" y="609601"/>
            <a:ext cx="4796954" cy="1152292"/>
          </a:xfrm>
        </p:spPr>
        <p:txBody>
          <a:bodyPr>
            <a:normAutofit fontScale="90000"/>
          </a:bodyPr>
          <a:lstStyle/>
          <a:p>
            <a:r>
              <a:rPr lang="en-US" b="1" dirty="0">
                <a:solidFill>
                  <a:schemeClr val="accent3">
                    <a:lumMod val="50000"/>
                  </a:schemeClr>
                </a:solidFill>
                <a:latin typeface="Century Gothic" panose="020B0502020202020204" pitchFamily="34" charset="0"/>
              </a:rPr>
              <a:t>Update on Action Items from 2020</a:t>
            </a:r>
            <a:endParaRPr lang="en-US" b="1" i="1" dirty="0">
              <a:solidFill>
                <a:schemeClr val="accent3">
                  <a:lumMod val="50000"/>
                </a:schemeClr>
              </a:solidFill>
              <a:latin typeface="Century Gothic" panose="020B0502020202020204" pitchFamily="34" charset="0"/>
            </a:endParaRPr>
          </a:p>
        </p:txBody>
      </p:sp>
      <p:sp>
        <p:nvSpPr>
          <p:cNvPr id="21" name="Isosceles Triangle 20">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300D21EE-4A22-4195-BF98-766EC7A588ED}"/>
              </a:ext>
            </a:extLst>
          </p:cNvPr>
          <p:cNvSpPr>
            <a:spLocks noGrp="1"/>
          </p:cNvSpPr>
          <p:nvPr>
            <p:ph idx="1"/>
          </p:nvPr>
        </p:nvSpPr>
        <p:spPr>
          <a:xfrm>
            <a:off x="842597" y="2160588"/>
            <a:ext cx="4619089" cy="4087811"/>
          </a:xfrm>
        </p:spPr>
        <p:txBody>
          <a:bodyPr>
            <a:normAutofit fontScale="70000" lnSpcReduction="20000"/>
          </a:bodyPr>
          <a:lstStyle/>
          <a:p>
            <a:pPr marL="0" indent="0">
              <a:buNone/>
            </a:pPr>
            <a:r>
              <a:rPr lang="en-CA" sz="2400" dirty="0">
                <a:effectLst/>
                <a:latin typeface="Century Gothic" panose="020B0502020202020204" pitchFamily="34" charset="0"/>
                <a:ea typeface="Calibri" panose="020F0502020204030204" pitchFamily="34" charset="0"/>
                <a:cs typeface="Times New Roman" panose="02020603050405020304" pitchFamily="18" charset="0"/>
              </a:rPr>
              <a:t>8. NPI should take the lead on developing a common set of “welcoming communities” success measures that cover both attraction and retention. These measures should be collected, compiled, and reported annually.</a:t>
            </a:r>
            <a:r>
              <a:rPr lang="en-US" sz="2400" dirty="0">
                <a:latin typeface="Century Gothic" panose="020B050202020202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r>
              <a:rPr lang="en-US" sz="1300" dirty="0">
                <a:latin typeface="Century Gothic" panose="020B0502020202020204" pitchFamily="34" charset="0"/>
                <a:ea typeface="Calibri" panose="020F0502020204030204" pitchFamily="34" charset="0"/>
                <a:cs typeface="Times New Roman" panose="02020603050405020304" pitchFamily="18" charset="0"/>
              </a:rPr>
              <a:t>This work is well underway</a:t>
            </a:r>
          </a:p>
          <a:p>
            <a:pPr>
              <a:buFont typeface="Wingdings" panose="05000000000000000000" pitchFamily="2" charset="2"/>
              <a:buChar char="Ø"/>
            </a:pPr>
            <a:r>
              <a:rPr lang="en-US" sz="1300" dirty="0">
                <a:latin typeface="Century Gothic" panose="020B0502020202020204" pitchFamily="34" charset="0"/>
                <a:ea typeface="Calibri" panose="020F0502020204030204" pitchFamily="34" charset="0"/>
                <a:cs typeface="Times New Roman" panose="02020603050405020304" pitchFamily="18" charset="0"/>
              </a:rPr>
              <a:t>Themes - employment opportunities, fostering of social capital, affordable and suitable housing, presence of welcoming agencies/infrastructure that can successfully meet the needs of newcomers and diverse groups </a:t>
            </a:r>
          </a:p>
          <a:p>
            <a:pPr>
              <a:buFont typeface="Wingdings" panose="05000000000000000000" pitchFamily="2" charset="2"/>
              <a:buChar char="Ø"/>
            </a:pPr>
            <a:r>
              <a:rPr lang="en-US" sz="1300" dirty="0">
                <a:latin typeface="Century Gothic" panose="020B0502020202020204" pitchFamily="34" charset="0"/>
                <a:ea typeface="Calibri" panose="020F0502020204030204" pitchFamily="34" charset="0"/>
                <a:cs typeface="Times New Roman" panose="02020603050405020304" pitchFamily="18" charset="0"/>
              </a:rPr>
              <a:t>NPI is not the only one undertaking this type of work and the key is to ensure work is not being done in silos. Working to align surveys and other type work is the goal. </a:t>
            </a:r>
          </a:p>
          <a:p>
            <a:pPr marL="628650" lvl="1" indent="-171450">
              <a:buFontTx/>
              <a:buChar char="-"/>
            </a:pPr>
            <a:r>
              <a:rPr lang="en-US" sz="1300" dirty="0">
                <a:latin typeface="Century Gothic" panose="020B0502020202020204" pitchFamily="34" charset="0"/>
                <a:ea typeface="Calibri" panose="020F0502020204030204" pitchFamily="34" charset="0"/>
                <a:cs typeface="Times New Roman" panose="02020603050405020304" pitchFamily="18" charset="0"/>
              </a:rPr>
              <a:t>Lakehead University Example - </a:t>
            </a:r>
            <a:r>
              <a:rPr lang="en-US" sz="1400" b="1" dirty="0">
                <a:solidFill>
                  <a:srgbClr val="0070C0"/>
                </a:solidFill>
                <a:latin typeface="Century Gothic" panose="020B0502020202020204" pitchFamily="34" charset="0"/>
              </a:rPr>
              <a:t>Employing New Immigrants:  Community and Organizational Inclusion Challenges in Northwestern Ontario </a:t>
            </a:r>
          </a:p>
          <a:p>
            <a:pPr marL="1085850" lvl="2" indent="-171450">
              <a:buFontTx/>
              <a:buChar char="-"/>
            </a:pPr>
            <a:r>
              <a:rPr lang="en-CA" sz="1300" dirty="0">
                <a:latin typeface="Century Gothic" panose="020B0502020202020204" pitchFamily="34" charset="0"/>
                <a:ea typeface="Calibri" panose="020F0502020204030204" pitchFamily="34" charset="0"/>
                <a:cs typeface="Times New Roman" panose="02020603050405020304" pitchFamily="18" charset="0"/>
              </a:rPr>
              <a:t>Goals:  to understand the perception of community and organizational welcoming from new immigrants, community leaders, and employees in order to contribute to the recruitment and retention literature </a:t>
            </a:r>
          </a:p>
          <a:p>
            <a:pPr marL="1085850" lvl="2" indent="-171450">
              <a:buFontTx/>
              <a:buChar char="-"/>
            </a:pPr>
            <a:r>
              <a:rPr lang="en-CA" sz="1300" dirty="0">
                <a:latin typeface="Century Gothic" panose="020B0502020202020204" pitchFamily="34" charset="0"/>
                <a:ea typeface="Calibri" panose="020F0502020204030204" pitchFamily="34" charset="0"/>
                <a:cs typeface="Times New Roman" panose="02020603050405020304" pitchFamily="18" charset="0"/>
              </a:rPr>
              <a:t>Communities:  Atikokan, Sioux Lookout, Thunder Bay</a:t>
            </a:r>
          </a:p>
          <a:p>
            <a:pPr marL="1085850" lvl="2" indent="-171450">
              <a:buFontTx/>
              <a:buChar char="-"/>
            </a:pPr>
            <a:r>
              <a:rPr lang="en-CA" sz="1300" dirty="0">
                <a:latin typeface="Century Gothic" panose="020B0502020202020204" pitchFamily="34" charset="0"/>
                <a:ea typeface="Calibri" panose="020F0502020204030204" pitchFamily="34" charset="0"/>
                <a:cs typeface="Times New Roman" panose="02020603050405020304" pitchFamily="18" charset="0"/>
              </a:rPr>
              <a:t>Final report will be available early July 2022</a:t>
            </a:r>
          </a:p>
          <a:p>
            <a:pPr marL="1085850" lvl="2" indent="-171450">
              <a:buFontTx/>
              <a:buChar char="-"/>
            </a:pPr>
            <a:endParaRPr lang="en-US" sz="1200" b="0" u="none" dirty="0">
              <a:solidFill>
                <a:schemeClr val="tx1"/>
              </a:solidFill>
            </a:endParaRPr>
          </a:p>
        </p:txBody>
      </p:sp>
      <p:sp>
        <p:nvSpPr>
          <p:cNvPr id="23" name="Isosceles Triangle 22">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Content Placeholder 2">
            <a:extLst>
              <a:ext uri="{FF2B5EF4-FFF2-40B4-BE49-F238E27FC236}">
                <a16:creationId xmlns:a16="http://schemas.microsoft.com/office/drawing/2014/main" xmlns="" id="{BCF2213C-4F36-4219-B062-4FED5E572803}"/>
              </a:ext>
            </a:extLst>
          </p:cNvPr>
          <p:cNvSpPr txBox="1">
            <a:spLocks/>
          </p:cNvSpPr>
          <p:nvPr/>
        </p:nvSpPr>
        <p:spPr>
          <a:xfrm>
            <a:off x="6971815" y="2060227"/>
            <a:ext cx="4771452" cy="4087811"/>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fr-FR" sz="6000" dirty="0">
                <a:latin typeface="Century Gothic" panose="020B0502020202020204" pitchFamily="34" charset="0"/>
                <a:ea typeface="Calibri" panose="020F0502020204030204" pitchFamily="34" charset="0"/>
                <a:cs typeface="Times New Roman" panose="02020603050405020304" pitchFamily="18" charset="0"/>
              </a:rPr>
              <a:t>8. L’IPN devrait prendre l'initiative d'élaborer un ensemble commun de mesures de réussite pour les "communautés accueillantes" qui couvrent à la fois l'attraction et la rétention. Ces mesures devraient être collectées, compilées et présentées chaque année.</a:t>
            </a:r>
          </a:p>
          <a:p>
            <a:pPr>
              <a:buFont typeface="Wingdings" panose="05000000000000000000" pitchFamily="2" charset="2"/>
              <a:buChar char="Ø"/>
            </a:pPr>
            <a:r>
              <a:rPr lang="fr-FR" sz="3000" dirty="0">
                <a:latin typeface="Century Gothic" panose="020B0502020202020204" pitchFamily="34" charset="0"/>
                <a:ea typeface="Calibri" panose="020F0502020204030204" pitchFamily="34" charset="0"/>
                <a:cs typeface="Times New Roman" panose="02020603050405020304" pitchFamily="18" charset="0"/>
              </a:rPr>
              <a:t>Ce travail est en cours</a:t>
            </a:r>
          </a:p>
          <a:p>
            <a:pPr>
              <a:buFont typeface="Wingdings" panose="05000000000000000000" pitchFamily="2" charset="2"/>
              <a:buChar char="Ø"/>
            </a:pPr>
            <a:r>
              <a:rPr lang="fr-FR" sz="3000" dirty="0">
                <a:latin typeface="Century Gothic" panose="020B0502020202020204" pitchFamily="34" charset="0"/>
                <a:ea typeface="Calibri" panose="020F0502020204030204" pitchFamily="34" charset="0"/>
                <a:cs typeface="Times New Roman" panose="02020603050405020304" pitchFamily="18" charset="0"/>
              </a:rPr>
              <a:t>Thèmes - possibilités d'emploi, promotion du capital social, logements abordables et adéquats, présence d'organismes et d'infrastructures d'accueil pouvant répondre aux besoins des nouveaux arrivants et de divers groupes. </a:t>
            </a:r>
          </a:p>
          <a:p>
            <a:pPr>
              <a:buFont typeface="Wingdings" panose="05000000000000000000" pitchFamily="2" charset="2"/>
              <a:buChar char="Ø"/>
            </a:pPr>
            <a:r>
              <a:rPr lang="fr-FR" sz="4000" dirty="0">
                <a:latin typeface="Century Gothic" panose="020B0502020202020204" pitchFamily="34" charset="0"/>
                <a:ea typeface="Calibri" panose="020F0502020204030204" pitchFamily="34" charset="0"/>
                <a:cs typeface="Times New Roman" panose="02020603050405020304" pitchFamily="18" charset="0"/>
              </a:rPr>
              <a:t>L'IPN n'est pas le seul à entreprendre ce type de travail et la clé est de s'assurer que le travail n'est pas fait en silos. L'objectif est de travailler à aligner les sondages et les autres types de travail. </a:t>
            </a:r>
          </a:p>
          <a:p>
            <a:pPr lvl="1">
              <a:buFont typeface="Wingdings" panose="05000000000000000000" pitchFamily="2" charset="2"/>
              <a:buChar char="Ø"/>
            </a:pPr>
            <a:r>
              <a:rPr lang="fr-FR" sz="4000" dirty="0">
                <a:latin typeface="Century Gothic" panose="020B0502020202020204" pitchFamily="34" charset="0"/>
                <a:ea typeface="Calibri" panose="020F0502020204030204" pitchFamily="34" charset="0"/>
                <a:cs typeface="Times New Roman" panose="02020603050405020304" pitchFamily="18" charset="0"/>
              </a:rPr>
              <a:t>Exemple de </a:t>
            </a:r>
            <a:r>
              <a:rPr lang="fr-FR" sz="4000" dirty="0" err="1">
                <a:latin typeface="Century Gothic" panose="020B0502020202020204" pitchFamily="34" charset="0"/>
                <a:ea typeface="Calibri" panose="020F0502020204030204" pitchFamily="34" charset="0"/>
                <a:cs typeface="Times New Roman" panose="02020603050405020304" pitchFamily="18" charset="0"/>
              </a:rPr>
              <a:t>Lakehead</a:t>
            </a:r>
            <a:r>
              <a:rPr lang="fr-FR" sz="4000" dirty="0">
                <a:latin typeface="Century Gothic" panose="020B0502020202020204" pitchFamily="34" charset="0"/>
                <a:ea typeface="Calibri" panose="020F0502020204030204" pitchFamily="34" charset="0"/>
                <a:cs typeface="Times New Roman" panose="02020603050405020304" pitchFamily="18" charset="0"/>
              </a:rPr>
              <a:t> </a:t>
            </a:r>
            <a:r>
              <a:rPr lang="fr-FR" sz="4000" dirty="0" err="1">
                <a:latin typeface="Century Gothic" panose="020B0502020202020204" pitchFamily="34" charset="0"/>
                <a:ea typeface="Calibri" panose="020F0502020204030204" pitchFamily="34" charset="0"/>
                <a:cs typeface="Times New Roman" panose="02020603050405020304" pitchFamily="18" charset="0"/>
              </a:rPr>
              <a:t>University</a:t>
            </a:r>
            <a:r>
              <a:rPr lang="fr-FR" sz="4000" dirty="0">
                <a:latin typeface="Century Gothic" panose="020B0502020202020204" pitchFamily="34" charset="0"/>
                <a:ea typeface="Calibri" panose="020F0502020204030204" pitchFamily="34" charset="0"/>
                <a:cs typeface="Times New Roman" panose="02020603050405020304" pitchFamily="18" charset="0"/>
              </a:rPr>
              <a:t> </a:t>
            </a:r>
            <a:r>
              <a:rPr lang="en-US" sz="4000" b="0" u="none" dirty="0">
                <a:solidFill>
                  <a:schemeClr val="tx1"/>
                </a:solidFill>
                <a:latin typeface="Century Gothic" panose="020B0502020202020204" pitchFamily="34" charset="0"/>
              </a:rPr>
              <a:t>- </a:t>
            </a:r>
            <a:r>
              <a:rPr lang="fr-FR" sz="4000" b="1" dirty="0">
                <a:solidFill>
                  <a:srgbClr val="0070C0"/>
                </a:solidFill>
                <a:latin typeface="Century Gothic" panose="020B0502020202020204" pitchFamily="34" charset="0"/>
              </a:rPr>
              <a:t>Employer les nouveaux immigrants :  Les défis de l'inclusion communautaire et organisationnelle dans le Nord-Ouest de l'Ontario</a:t>
            </a:r>
            <a:r>
              <a:rPr lang="en-US" sz="4000" b="1" dirty="0">
                <a:solidFill>
                  <a:srgbClr val="0070C0"/>
                </a:solidFill>
                <a:latin typeface="Century Gothic" panose="020B0502020202020204" pitchFamily="34" charset="0"/>
              </a:rPr>
              <a:t> </a:t>
            </a:r>
          </a:p>
          <a:p>
            <a:pPr lvl="2">
              <a:buFont typeface="Wingdings" panose="05000000000000000000" pitchFamily="2" charset="2"/>
              <a:buChar char="Ø"/>
            </a:pPr>
            <a:r>
              <a:rPr lang="fr-FR" sz="4000" dirty="0">
                <a:latin typeface="Century Gothic" panose="020B0502020202020204" pitchFamily="34" charset="0"/>
                <a:ea typeface="Calibri" panose="020F0502020204030204" pitchFamily="34" charset="0"/>
                <a:cs typeface="Times New Roman" panose="02020603050405020304" pitchFamily="18" charset="0"/>
              </a:rPr>
              <a:t>Objectifs : comprendre la perception de l'accueil communautaire et organisationnel des nouveaux immigrants, des leaders communautaires et des employés afin de contribuer à la documentation sur le recrutement et la rétention. </a:t>
            </a:r>
          </a:p>
          <a:p>
            <a:pPr lvl="2">
              <a:buFont typeface="Wingdings" panose="05000000000000000000" pitchFamily="2" charset="2"/>
              <a:buChar char="Ø"/>
            </a:pPr>
            <a:r>
              <a:rPr lang="fr-FR" sz="4000" dirty="0">
                <a:latin typeface="Century Gothic" panose="020B0502020202020204" pitchFamily="34" charset="0"/>
                <a:ea typeface="Calibri" panose="020F0502020204030204" pitchFamily="34" charset="0"/>
                <a:cs typeface="Times New Roman" panose="02020603050405020304" pitchFamily="18" charset="0"/>
              </a:rPr>
              <a:t>Communautés :  </a:t>
            </a:r>
            <a:r>
              <a:rPr lang="fr-FR" sz="4000" dirty="0" err="1">
                <a:latin typeface="Century Gothic" panose="020B0502020202020204" pitchFamily="34" charset="0"/>
                <a:ea typeface="Calibri" panose="020F0502020204030204" pitchFamily="34" charset="0"/>
                <a:cs typeface="Times New Roman" panose="02020603050405020304" pitchFamily="18" charset="0"/>
              </a:rPr>
              <a:t>Atikokan</a:t>
            </a:r>
            <a:r>
              <a:rPr lang="fr-FR" sz="4000" dirty="0">
                <a:latin typeface="Century Gothic" panose="020B0502020202020204" pitchFamily="34" charset="0"/>
                <a:ea typeface="Calibri" panose="020F0502020204030204" pitchFamily="34" charset="0"/>
                <a:cs typeface="Times New Roman" panose="02020603050405020304" pitchFamily="18" charset="0"/>
              </a:rPr>
              <a:t>, Sioux </a:t>
            </a:r>
            <a:r>
              <a:rPr lang="fr-FR" sz="4000" dirty="0" err="1">
                <a:latin typeface="Century Gothic" panose="020B0502020202020204" pitchFamily="34" charset="0"/>
                <a:ea typeface="Calibri" panose="020F0502020204030204" pitchFamily="34" charset="0"/>
                <a:cs typeface="Times New Roman" panose="02020603050405020304" pitchFamily="18" charset="0"/>
              </a:rPr>
              <a:t>Lookout</a:t>
            </a:r>
            <a:r>
              <a:rPr lang="fr-FR" sz="4000" dirty="0">
                <a:latin typeface="Century Gothic" panose="020B0502020202020204" pitchFamily="34" charset="0"/>
                <a:ea typeface="Calibri" panose="020F0502020204030204" pitchFamily="34" charset="0"/>
                <a:cs typeface="Times New Roman" panose="02020603050405020304" pitchFamily="18" charset="0"/>
              </a:rPr>
              <a:t>, </a:t>
            </a:r>
            <a:r>
              <a:rPr lang="fr-FR" sz="4000" dirty="0" err="1">
                <a:latin typeface="Century Gothic" panose="020B0502020202020204" pitchFamily="34" charset="0"/>
                <a:ea typeface="Calibri" panose="020F0502020204030204" pitchFamily="34" charset="0"/>
                <a:cs typeface="Times New Roman" panose="02020603050405020304" pitchFamily="18" charset="0"/>
              </a:rPr>
              <a:t>Thunder</a:t>
            </a:r>
            <a:r>
              <a:rPr lang="fr-FR" sz="4000" dirty="0">
                <a:latin typeface="Century Gothic" panose="020B0502020202020204" pitchFamily="34" charset="0"/>
                <a:ea typeface="Calibri" panose="020F0502020204030204" pitchFamily="34" charset="0"/>
                <a:cs typeface="Times New Roman" panose="02020603050405020304" pitchFamily="18" charset="0"/>
              </a:rPr>
              <a:t> Bay</a:t>
            </a:r>
          </a:p>
          <a:p>
            <a:pPr lvl="2">
              <a:buFont typeface="Wingdings" panose="05000000000000000000" pitchFamily="2" charset="2"/>
              <a:buChar char="Ø"/>
            </a:pPr>
            <a:r>
              <a:rPr lang="fr-FR" sz="4000" dirty="0">
                <a:latin typeface="Century Gothic" panose="020B0502020202020204" pitchFamily="34" charset="0"/>
                <a:ea typeface="Calibri" panose="020F0502020204030204" pitchFamily="34" charset="0"/>
                <a:cs typeface="Times New Roman" panose="02020603050405020304" pitchFamily="18" charset="0"/>
              </a:rPr>
              <a:t>Le rapport final sera disponible au début de juillet 2022</a:t>
            </a:r>
            <a:endParaRPr lang="en-US" sz="4000" dirty="0">
              <a:latin typeface="Century Gothic" panose="020B0502020202020204" pitchFamily="34" charset="0"/>
              <a:ea typeface="Calibri" panose="020F0502020204030204" pitchFamily="34" charset="0"/>
              <a:cs typeface="Times New Roman" panose="02020603050405020304" pitchFamily="18" charset="0"/>
            </a:endParaRPr>
          </a:p>
          <a:p>
            <a:pPr marL="0" indent="0">
              <a:buFont typeface="Wingdings 3" charset="2"/>
              <a:buNone/>
            </a:pPr>
            <a:endParaRPr lang="en-US" dirty="0"/>
          </a:p>
        </p:txBody>
      </p:sp>
      <p:sp>
        <p:nvSpPr>
          <p:cNvPr id="12" name="TextBox 11">
            <a:extLst>
              <a:ext uri="{FF2B5EF4-FFF2-40B4-BE49-F238E27FC236}">
                <a16:creationId xmlns:a16="http://schemas.microsoft.com/office/drawing/2014/main" xmlns="" id="{A827C11D-2C6B-4A05-92B4-1EAAB15836FB}"/>
              </a:ext>
            </a:extLst>
          </p:cNvPr>
          <p:cNvSpPr txBox="1"/>
          <p:nvPr/>
        </p:nvSpPr>
        <p:spPr>
          <a:xfrm>
            <a:off x="6971815" y="646100"/>
            <a:ext cx="3783052" cy="1115793"/>
          </a:xfrm>
          <a:prstGeom prst="rect">
            <a:avLst/>
          </a:prstGeom>
          <a:noFill/>
        </p:spPr>
        <p:txBody>
          <a:bodyPr wrap="square">
            <a:spAutoFit/>
          </a:bodyPr>
          <a:lstStyle/>
          <a:p>
            <a:r>
              <a:rPr lang="fr-FR" sz="3200" b="1" dirty="0">
                <a:solidFill>
                  <a:schemeClr val="accent3">
                    <a:lumMod val="50000"/>
                  </a:schemeClr>
                </a:solidFill>
                <a:latin typeface="Century Gothic" panose="020B0502020202020204" pitchFamily="34" charset="0"/>
              </a:rPr>
              <a:t>Mise à jour sur les actions de 2020</a:t>
            </a:r>
            <a:endParaRPr lang="en-US" sz="3200" dirty="0"/>
          </a:p>
        </p:txBody>
      </p:sp>
      <p:pic>
        <p:nvPicPr>
          <p:cNvPr id="13" name="Picture 12">
            <a:extLst>
              <a:ext uri="{FF2B5EF4-FFF2-40B4-BE49-F238E27FC236}">
                <a16:creationId xmlns:a16="http://schemas.microsoft.com/office/drawing/2014/main" xmlns="" id="{8DCDCAA4-7F49-4D7D-882D-55B325B88DC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3341" t="4926" r="46650" b="7031"/>
          <a:stretch/>
        </p:blipFill>
        <p:spPr>
          <a:xfrm>
            <a:off x="11866811" y="6523592"/>
            <a:ext cx="278130" cy="272641"/>
          </a:xfrm>
          <a:prstGeom prst="rect">
            <a:avLst/>
          </a:prstGeom>
        </p:spPr>
      </p:pic>
      <p:pic>
        <p:nvPicPr>
          <p:cNvPr id="14" name="Graphic 13" descr="Hourglass Finished with solid fill">
            <a:extLst>
              <a:ext uri="{FF2B5EF4-FFF2-40B4-BE49-F238E27FC236}">
                <a16:creationId xmlns:a16="http://schemas.microsoft.com/office/drawing/2014/main" xmlns="" id="{B7CB08EE-E28E-466F-89F0-D989A338D84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775628" y="2422456"/>
            <a:ext cx="685422" cy="685422"/>
          </a:xfrm>
          <a:prstGeom prst="rect">
            <a:avLst/>
          </a:prstGeom>
        </p:spPr>
      </p:pic>
    </p:spTree>
    <p:extLst>
      <p:ext uri="{BB962C8B-B14F-4D97-AF65-F5344CB8AC3E}">
        <p14:creationId xmlns:p14="http://schemas.microsoft.com/office/powerpoint/2010/main" val="4169279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2F62790-1BCF-4FFD-AEB5-05FD59E4C315}"/>
              </a:ext>
            </a:extLst>
          </p:cNvPr>
          <p:cNvSpPr>
            <a:spLocks noGrp="1"/>
          </p:cNvSpPr>
          <p:nvPr>
            <p:ph type="title"/>
          </p:nvPr>
        </p:nvSpPr>
        <p:spPr>
          <a:xfrm>
            <a:off x="1023982" y="609601"/>
            <a:ext cx="4796954" cy="1152292"/>
          </a:xfrm>
        </p:spPr>
        <p:txBody>
          <a:bodyPr>
            <a:normAutofit fontScale="90000"/>
          </a:bodyPr>
          <a:lstStyle/>
          <a:p>
            <a:r>
              <a:rPr lang="en-US" b="1" dirty="0">
                <a:solidFill>
                  <a:schemeClr val="accent3">
                    <a:lumMod val="50000"/>
                  </a:schemeClr>
                </a:solidFill>
                <a:latin typeface="Century Gothic" panose="020B0502020202020204" pitchFamily="34" charset="0"/>
              </a:rPr>
              <a:t>Update on Action Items from 2020</a:t>
            </a:r>
            <a:endParaRPr lang="en-US" b="1" i="1" dirty="0">
              <a:solidFill>
                <a:schemeClr val="accent3">
                  <a:lumMod val="50000"/>
                </a:schemeClr>
              </a:solidFill>
              <a:latin typeface="Century Gothic" panose="020B0502020202020204" pitchFamily="34" charset="0"/>
            </a:endParaRPr>
          </a:p>
        </p:txBody>
      </p:sp>
      <p:sp>
        <p:nvSpPr>
          <p:cNvPr id="21" name="Isosceles Triangle 20">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300D21EE-4A22-4195-BF98-766EC7A588ED}"/>
              </a:ext>
            </a:extLst>
          </p:cNvPr>
          <p:cNvSpPr>
            <a:spLocks noGrp="1"/>
          </p:cNvSpPr>
          <p:nvPr>
            <p:ph idx="1"/>
          </p:nvPr>
        </p:nvSpPr>
        <p:spPr>
          <a:xfrm>
            <a:off x="842597" y="2160588"/>
            <a:ext cx="4619089" cy="4087811"/>
          </a:xfrm>
        </p:spPr>
        <p:txBody>
          <a:bodyPr>
            <a:normAutofit fontScale="62500" lnSpcReduction="20000"/>
          </a:bodyPr>
          <a:lstStyle/>
          <a:p>
            <a:pPr marL="0" indent="0">
              <a:buNone/>
            </a:pPr>
            <a:r>
              <a:rPr lang="en-CA" sz="2400" dirty="0">
                <a:latin typeface="Century Gothic" panose="020B0502020202020204" pitchFamily="34" charset="0"/>
                <a:ea typeface="Calibri" panose="020F0502020204030204" pitchFamily="34" charset="0"/>
                <a:cs typeface="Times New Roman" panose="02020603050405020304" pitchFamily="18" charset="0"/>
              </a:rPr>
              <a:t>9. </a:t>
            </a:r>
            <a:r>
              <a:rPr lang="en-CA" sz="2400" dirty="0">
                <a:effectLst/>
                <a:latin typeface="Century Gothic" panose="020B0502020202020204" pitchFamily="34" charset="0"/>
                <a:ea typeface="Calibri" panose="020F0502020204030204" pitchFamily="34" charset="0"/>
                <a:cs typeface="Times New Roman" panose="02020603050405020304" pitchFamily="18" charset="0"/>
              </a:rPr>
              <a:t>Matchmaker and Connector positions should be created in Northern Ontario’s rural and remote regions to coordinate access to existing services and to fill service and knowledge gaps as needed in rural communities.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r>
              <a:rPr lang="en-US" sz="1600" dirty="0">
                <a:latin typeface="Century Gothic" panose="020B0502020202020204" pitchFamily="34" charset="0"/>
                <a:ea typeface="Calibri" panose="020F0502020204030204" pitchFamily="34" charset="0"/>
                <a:cs typeface="Times New Roman" panose="02020603050405020304" pitchFamily="18" charset="0"/>
              </a:rPr>
              <a:t>Connector program in Thunder Bay. Shannon Costigan at NSWPB </a:t>
            </a:r>
          </a:p>
          <a:p>
            <a:pPr marL="628650" lvl="1" indent="-171450">
              <a:buFontTx/>
              <a:buChar char="-"/>
            </a:pPr>
            <a:r>
              <a:rPr lang="en-US" dirty="0">
                <a:latin typeface="Century Gothic" panose="020B0502020202020204" pitchFamily="34" charset="0"/>
                <a:ea typeface="Calibri" panose="020F0502020204030204" pitchFamily="34" charset="0"/>
                <a:cs typeface="Times New Roman" panose="02020603050405020304" pitchFamily="18" charset="0"/>
              </a:rPr>
              <a:t>For those unaware, connector program concept: a newcomer is introduced to a connector, which then introduces that person to three other people in the connector’s network. </a:t>
            </a:r>
          </a:p>
          <a:p>
            <a:pPr marL="628650" lvl="1" indent="-171450">
              <a:buFontTx/>
              <a:buChar char="-"/>
            </a:pPr>
            <a:r>
              <a:rPr lang="en-US" dirty="0">
                <a:latin typeface="Century Gothic" panose="020B0502020202020204" pitchFamily="34" charset="0"/>
                <a:ea typeface="Calibri" panose="020F0502020204030204" pitchFamily="34" charset="0"/>
                <a:cs typeface="Times New Roman" panose="02020603050405020304" pitchFamily="18" charset="0"/>
              </a:rPr>
              <a:t>As the initiative is only in Thunder Bay, there is plenty more room for expansion elsewhere </a:t>
            </a:r>
          </a:p>
          <a:p>
            <a:pPr>
              <a:buFont typeface="Wingdings" panose="05000000000000000000" pitchFamily="2" charset="2"/>
              <a:buChar char="Ø"/>
            </a:pPr>
            <a:r>
              <a:rPr lang="en-US" sz="1600" dirty="0">
                <a:latin typeface="Century Gothic" panose="020B0502020202020204" pitchFamily="34" charset="0"/>
                <a:ea typeface="Calibri" panose="020F0502020204030204" pitchFamily="34" charset="0"/>
                <a:cs typeface="Times New Roman" panose="02020603050405020304" pitchFamily="18" charset="0"/>
              </a:rPr>
              <a:t>Matchmaker </a:t>
            </a:r>
          </a:p>
          <a:p>
            <a:pPr marL="628650" lvl="1" indent="-171450">
              <a:buFontTx/>
              <a:buChar char="-"/>
            </a:pPr>
            <a:r>
              <a:rPr lang="en-US" dirty="0">
                <a:latin typeface="Century Gothic" panose="020B0502020202020204" pitchFamily="34" charset="0"/>
                <a:ea typeface="Calibri" panose="020F0502020204030204" pitchFamily="34" charset="0"/>
                <a:cs typeface="Times New Roman" panose="02020603050405020304" pitchFamily="18" charset="0"/>
              </a:rPr>
              <a:t>The International and Community Matchmaker program - began in 2018 in Northwestern Ontario and is now wrapping up in Northeastern Ontario </a:t>
            </a:r>
          </a:p>
          <a:p>
            <a:pPr marL="628650" lvl="1" indent="-171450">
              <a:buFontTx/>
              <a:buChar char="-"/>
            </a:pPr>
            <a:r>
              <a:rPr lang="en-US" dirty="0">
                <a:latin typeface="Century Gothic" panose="020B0502020202020204" pitchFamily="34" charset="0"/>
                <a:ea typeface="Calibri" panose="020F0502020204030204" pitchFamily="34" charset="0"/>
                <a:cs typeface="Times New Roman" panose="02020603050405020304" pitchFamily="18" charset="0"/>
              </a:rPr>
              <a:t>Sought to match newcomer jobseekers with employers seeking to fill positions, and vice versa </a:t>
            </a:r>
          </a:p>
          <a:p>
            <a:pPr marL="628650" lvl="1" indent="-171450">
              <a:buFontTx/>
              <a:buChar char="-"/>
            </a:pPr>
            <a:r>
              <a:rPr lang="en-US" dirty="0">
                <a:latin typeface="Century Gothic" panose="020B0502020202020204" pitchFamily="34" charset="0"/>
                <a:ea typeface="Calibri" panose="020F0502020204030204" pitchFamily="34" charset="0"/>
                <a:cs typeface="Times New Roman" panose="02020603050405020304" pitchFamily="18" charset="0"/>
              </a:rPr>
              <a:t>Currently, AFNOO is in the process of developing Matchmaker-type work in the Northwest. </a:t>
            </a:r>
          </a:p>
          <a:p>
            <a:endParaRPr lang="en-US" b="1" dirty="0"/>
          </a:p>
          <a:p>
            <a:pPr marL="1085850" lvl="2" indent="-171450">
              <a:buFontTx/>
              <a:buChar char="-"/>
            </a:pPr>
            <a:endParaRPr lang="en-US" sz="1200" b="0" u="none" dirty="0">
              <a:solidFill>
                <a:schemeClr val="tx1"/>
              </a:solidFill>
            </a:endParaRPr>
          </a:p>
        </p:txBody>
      </p:sp>
      <p:sp>
        <p:nvSpPr>
          <p:cNvPr id="23" name="Isosceles Triangle 22">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Content Placeholder 2">
            <a:extLst>
              <a:ext uri="{FF2B5EF4-FFF2-40B4-BE49-F238E27FC236}">
                <a16:creationId xmlns:a16="http://schemas.microsoft.com/office/drawing/2014/main" xmlns="" id="{BCF2213C-4F36-4219-B062-4FED5E572803}"/>
              </a:ext>
            </a:extLst>
          </p:cNvPr>
          <p:cNvSpPr txBox="1">
            <a:spLocks/>
          </p:cNvSpPr>
          <p:nvPr/>
        </p:nvSpPr>
        <p:spPr>
          <a:xfrm>
            <a:off x="6971815" y="2060227"/>
            <a:ext cx="4771452" cy="4087811"/>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fr-FR" sz="1800" dirty="0">
                <a:latin typeface="Century Gothic" panose="020B0502020202020204" pitchFamily="34" charset="0"/>
                <a:ea typeface="Calibri" panose="020F0502020204030204" pitchFamily="34" charset="0"/>
                <a:cs typeface="Times New Roman" panose="02020603050405020304" pitchFamily="18" charset="0"/>
              </a:rPr>
              <a:t>9. Des postes de jumelage et de connexion devraient être créés dans les régions rurales et éloignées du nord de l'Ontario afin de coordonner l'accès aux services existants et de combler les manques de services et de connaissances, selon les besoins, dans les communautés rurales.</a:t>
            </a:r>
          </a:p>
          <a:p>
            <a:pPr>
              <a:buFont typeface="Wingdings" panose="05000000000000000000" pitchFamily="2" charset="2"/>
              <a:buChar char="Ø"/>
            </a:pPr>
            <a:r>
              <a:rPr lang="fr-FR" sz="1800" dirty="0">
                <a:latin typeface="Century Gothic" panose="020B0502020202020204" pitchFamily="34" charset="0"/>
                <a:ea typeface="Calibri" panose="020F0502020204030204" pitchFamily="34" charset="0"/>
                <a:cs typeface="Times New Roman" panose="02020603050405020304" pitchFamily="18" charset="0"/>
              </a:rPr>
              <a:t>Programme connecteur à </a:t>
            </a:r>
            <a:r>
              <a:rPr lang="fr-FR" sz="1800" dirty="0" err="1">
                <a:latin typeface="Century Gothic" panose="020B0502020202020204" pitchFamily="34" charset="0"/>
                <a:ea typeface="Calibri" panose="020F0502020204030204" pitchFamily="34" charset="0"/>
                <a:cs typeface="Times New Roman" panose="02020603050405020304" pitchFamily="18" charset="0"/>
              </a:rPr>
              <a:t>Thunder</a:t>
            </a:r>
            <a:r>
              <a:rPr lang="fr-FR" sz="1800" dirty="0">
                <a:latin typeface="Century Gothic" panose="020B0502020202020204" pitchFamily="34" charset="0"/>
                <a:ea typeface="Calibri" panose="020F0502020204030204" pitchFamily="34" charset="0"/>
                <a:cs typeface="Times New Roman" panose="02020603050405020304" pitchFamily="18" charset="0"/>
              </a:rPr>
              <a:t> Bay. Shannon </a:t>
            </a:r>
            <a:r>
              <a:rPr lang="fr-FR" sz="1800" dirty="0" err="1">
                <a:latin typeface="Century Gothic" panose="020B0502020202020204" pitchFamily="34" charset="0"/>
                <a:ea typeface="Calibri" panose="020F0502020204030204" pitchFamily="34" charset="0"/>
                <a:cs typeface="Times New Roman" panose="02020603050405020304" pitchFamily="18" charset="0"/>
              </a:rPr>
              <a:t>Costigan</a:t>
            </a:r>
            <a:r>
              <a:rPr lang="fr-FR" sz="1800" dirty="0">
                <a:latin typeface="Century Gothic" panose="020B0502020202020204" pitchFamily="34" charset="0"/>
                <a:ea typeface="Calibri" panose="020F0502020204030204" pitchFamily="34" charset="0"/>
                <a:cs typeface="Times New Roman" panose="02020603050405020304" pitchFamily="18" charset="0"/>
              </a:rPr>
              <a:t> à NSWPB </a:t>
            </a:r>
          </a:p>
          <a:p>
            <a:pPr>
              <a:buFont typeface="Wingdings" panose="05000000000000000000" pitchFamily="2" charset="2"/>
              <a:buChar char="Ø"/>
            </a:pPr>
            <a:r>
              <a:rPr lang="fr-FR" sz="1800" dirty="0">
                <a:latin typeface="Century Gothic" panose="020B0502020202020204" pitchFamily="34" charset="0"/>
                <a:ea typeface="Calibri" panose="020F0502020204030204" pitchFamily="34" charset="0"/>
                <a:cs typeface="Times New Roman" panose="02020603050405020304" pitchFamily="18" charset="0"/>
              </a:rPr>
              <a:t>Pour ceux qui ne le savent pas, le concept du programme connecteur est le suivant : un nouvel arrivant est présenté à un connecteur, qui présente ensuite cette personne à trois autres personnes dans le réseau du connecteur. </a:t>
            </a:r>
          </a:p>
          <a:p>
            <a:pPr>
              <a:buFont typeface="Wingdings" panose="05000000000000000000" pitchFamily="2" charset="2"/>
              <a:buChar char="Ø"/>
            </a:pPr>
            <a:r>
              <a:rPr lang="fr-FR" sz="1800" dirty="0">
                <a:latin typeface="Century Gothic" panose="020B0502020202020204" pitchFamily="34" charset="0"/>
                <a:ea typeface="Calibri" panose="020F0502020204030204" pitchFamily="34" charset="0"/>
                <a:cs typeface="Times New Roman" panose="02020603050405020304" pitchFamily="18" charset="0"/>
              </a:rPr>
              <a:t>Comme l'initiative n'existe qu'à </a:t>
            </a:r>
            <a:r>
              <a:rPr lang="fr-FR" sz="1800" dirty="0" err="1">
                <a:latin typeface="Century Gothic" panose="020B0502020202020204" pitchFamily="34" charset="0"/>
                <a:ea typeface="Calibri" panose="020F0502020204030204" pitchFamily="34" charset="0"/>
                <a:cs typeface="Times New Roman" panose="02020603050405020304" pitchFamily="18" charset="0"/>
              </a:rPr>
              <a:t>Thunder</a:t>
            </a:r>
            <a:r>
              <a:rPr lang="fr-FR" sz="1800" dirty="0">
                <a:latin typeface="Century Gothic" panose="020B0502020202020204" pitchFamily="34" charset="0"/>
                <a:ea typeface="Calibri" panose="020F0502020204030204" pitchFamily="34" charset="0"/>
                <a:cs typeface="Times New Roman" panose="02020603050405020304" pitchFamily="18" charset="0"/>
              </a:rPr>
              <a:t> Bay, il est possible de l'étendre ailleurs. </a:t>
            </a:r>
          </a:p>
          <a:p>
            <a:pPr algn="l">
              <a:buFont typeface="Wingdings" panose="05000000000000000000" pitchFamily="2" charset="2"/>
              <a:buChar char="Ø"/>
            </a:pPr>
            <a:r>
              <a:rPr lang="fr-FR" i="0" dirty="0">
                <a:solidFill>
                  <a:schemeClr val="tx1"/>
                </a:solidFill>
                <a:effectLst/>
                <a:latin typeface="Century Gothic" panose="020B0502020202020204" pitchFamily="34" charset="0"/>
              </a:rPr>
              <a:t>Intermédiaire communautaire</a:t>
            </a:r>
          </a:p>
          <a:p>
            <a:pPr lvl="1">
              <a:buFont typeface="Wingdings" panose="05000000000000000000" pitchFamily="2" charset="2"/>
              <a:buChar char="Ø"/>
            </a:pPr>
            <a:r>
              <a:rPr lang="fr-FR" dirty="0">
                <a:latin typeface="Century Gothic" panose="020B0502020202020204" pitchFamily="34" charset="0"/>
                <a:ea typeface="Calibri" panose="020F0502020204030204" pitchFamily="34" charset="0"/>
                <a:cs typeface="Times New Roman" panose="02020603050405020304" pitchFamily="18" charset="0"/>
              </a:rPr>
              <a:t>Le programme Intermédiaire communautaire et international a débuté en 2018 dans le Nord-Ouest de l'Ontario et se termine maintenant dans le Nord-Est de l'Ontario. </a:t>
            </a:r>
          </a:p>
          <a:p>
            <a:pPr lvl="1">
              <a:buFont typeface="Wingdings" panose="05000000000000000000" pitchFamily="2" charset="2"/>
              <a:buChar char="Ø"/>
            </a:pPr>
            <a:r>
              <a:rPr lang="fr-FR" dirty="0">
                <a:latin typeface="Century Gothic" panose="020B0502020202020204" pitchFamily="34" charset="0"/>
                <a:ea typeface="Calibri" panose="020F0502020204030204" pitchFamily="34" charset="0"/>
                <a:cs typeface="Times New Roman" panose="02020603050405020304" pitchFamily="18" charset="0"/>
              </a:rPr>
              <a:t>Cherche à jumeler les nouveaux arrivants à la recherche d'un emploi avec les employeurs qui cherchent à combler des postes, et vice versa. </a:t>
            </a:r>
          </a:p>
          <a:p>
            <a:pPr lvl="1">
              <a:buFont typeface="Wingdings" panose="05000000000000000000" pitchFamily="2" charset="2"/>
              <a:buChar char="Ø"/>
            </a:pPr>
            <a:r>
              <a:rPr lang="fr-FR" dirty="0">
                <a:latin typeface="Century Gothic" panose="020B0502020202020204" pitchFamily="34" charset="0"/>
                <a:ea typeface="Calibri" panose="020F0502020204030204" pitchFamily="34" charset="0"/>
                <a:cs typeface="Times New Roman" panose="02020603050405020304" pitchFamily="18" charset="0"/>
              </a:rPr>
              <a:t>Actuellement, l'AFNOO est en train de développer un travail de type </a:t>
            </a:r>
            <a:r>
              <a:rPr lang="fr-FR" dirty="0" err="1">
                <a:latin typeface="Century Gothic" panose="020B0502020202020204" pitchFamily="34" charset="0"/>
                <a:ea typeface="Calibri" panose="020F0502020204030204" pitchFamily="34" charset="0"/>
                <a:cs typeface="Times New Roman" panose="02020603050405020304" pitchFamily="18" charset="0"/>
              </a:rPr>
              <a:t>Matchmaker</a:t>
            </a:r>
            <a:r>
              <a:rPr lang="fr-FR" dirty="0">
                <a:latin typeface="Century Gothic" panose="020B0502020202020204" pitchFamily="34" charset="0"/>
                <a:ea typeface="Calibri" panose="020F0502020204030204" pitchFamily="34" charset="0"/>
                <a:cs typeface="Times New Roman" panose="02020603050405020304" pitchFamily="18" charset="0"/>
              </a:rPr>
              <a:t> dans le Nord-Ouest. </a:t>
            </a:r>
          </a:p>
          <a:p>
            <a:pPr marL="0" indent="0">
              <a:buFont typeface="Wingdings 3" charset="2"/>
              <a:buNone/>
            </a:pPr>
            <a:endParaRPr lang="en-US" dirty="0"/>
          </a:p>
        </p:txBody>
      </p:sp>
      <p:sp>
        <p:nvSpPr>
          <p:cNvPr id="12" name="TextBox 11">
            <a:extLst>
              <a:ext uri="{FF2B5EF4-FFF2-40B4-BE49-F238E27FC236}">
                <a16:creationId xmlns:a16="http://schemas.microsoft.com/office/drawing/2014/main" xmlns="" id="{A827C11D-2C6B-4A05-92B4-1EAAB15836FB}"/>
              </a:ext>
            </a:extLst>
          </p:cNvPr>
          <p:cNvSpPr txBox="1"/>
          <p:nvPr/>
        </p:nvSpPr>
        <p:spPr>
          <a:xfrm>
            <a:off x="6971815" y="646100"/>
            <a:ext cx="3783052" cy="1115793"/>
          </a:xfrm>
          <a:prstGeom prst="rect">
            <a:avLst/>
          </a:prstGeom>
          <a:noFill/>
        </p:spPr>
        <p:txBody>
          <a:bodyPr wrap="square">
            <a:spAutoFit/>
          </a:bodyPr>
          <a:lstStyle/>
          <a:p>
            <a:r>
              <a:rPr lang="fr-FR" sz="3200" b="1" dirty="0">
                <a:solidFill>
                  <a:schemeClr val="accent3">
                    <a:lumMod val="50000"/>
                  </a:schemeClr>
                </a:solidFill>
                <a:latin typeface="Century Gothic" panose="020B0502020202020204" pitchFamily="34" charset="0"/>
              </a:rPr>
              <a:t>Mise à jour sur les actions de 2020</a:t>
            </a:r>
            <a:endParaRPr lang="en-US" sz="3200" dirty="0"/>
          </a:p>
        </p:txBody>
      </p:sp>
      <p:pic>
        <p:nvPicPr>
          <p:cNvPr id="13" name="Picture 12">
            <a:extLst>
              <a:ext uri="{FF2B5EF4-FFF2-40B4-BE49-F238E27FC236}">
                <a16:creationId xmlns:a16="http://schemas.microsoft.com/office/drawing/2014/main" xmlns="" id="{8DCDCAA4-7F49-4D7D-882D-55B325B88DC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3341" t="4926" r="46650" b="7031"/>
          <a:stretch/>
        </p:blipFill>
        <p:spPr>
          <a:xfrm>
            <a:off x="11866811" y="6523592"/>
            <a:ext cx="278130" cy="272641"/>
          </a:xfrm>
          <a:prstGeom prst="rect">
            <a:avLst/>
          </a:prstGeom>
        </p:spPr>
      </p:pic>
      <p:pic>
        <p:nvPicPr>
          <p:cNvPr id="14" name="Graphic 13" descr="Hourglass Finished with solid fill">
            <a:extLst>
              <a:ext uri="{FF2B5EF4-FFF2-40B4-BE49-F238E27FC236}">
                <a16:creationId xmlns:a16="http://schemas.microsoft.com/office/drawing/2014/main" xmlns="" id="{B7CB08EE-E28E-466F-89F0-D989A338D84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775628" y="2422456"/>
            <a:ext cx="685422" cy="685422"/>
          </a:xfrm>
          <a:prstGeom prst="rect">
            <a:avLst/>
          </a:prstGeom>
        </p:spPr>
      </p:pic>
    </p:spTree>
    <p:extLst>
      <p:ext uri="{BB962C8B-B14F-4D97-AF65-F5344CB8AC3E}">
        <p14:creationId xmlns:p14="http://schemas.microsoft.com/office/powerpoint/2010/main" val="2240467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2F62790-1BCF-4FFD-AEB5-05FD59E4C315}"/>
              </a:ext>
            </a:extLst>
          </p:cNvPr>
          <p:cNvSpPr>
            <a:spLocks noGrp="1"/>
          </p:cNvSpPr>
          <p:nvPr>
            <p:ph type="title"/>
          </p:nvPr>
        </p:nvSpPr>
        <p:spPr>
          <a:xfrm>
            <a:off x="1023982" y="609601"/>
            <a:ext cx="4796954" cy="1152292"/>
          </a:xfrm>
        </p:spPr>
        <p:txBody>
          <a:bodyPr>
            <a:normAutofit fontScale="90000"/>
          </a:bodyPr>
          <a:lstStyle/>
          <a:p>
            <a:r>
              <a:rPr lang="en-US" b="1" dirty="0">
                <a:solidFill>
                  <a:schemeClr val="accent3">
                    <a:lumMod val="50000"/>
                  </a:schemeClr>
                </a:solidFill>
                <a:latin typeface="Century Gothic" panose="020B0502020202020204" pitchFamily="34" charset="0"/>
              </a:rPr>
              <a:t>Update on Action Items from 2020</a:t>
            </a:r>
            <a:endParaRPr lang="en-US" b="1" i="1" dirty="0">
              <a:solidFill>
                <a:schemeClr val="accent3">
                  <a:lumMod val="50000"/>
                </a:schemeClr>
              </a:solidFill>
              <a:latin typeface="Century Gothic" panose="020B0502020202020204" pitchFamily="34" charset="0"/>
            </a:endParaRPr>
          </a:p>
        </p:txBody>
      </p:sp>
      <p:sp>
        <p:nvSpPr>
          <p:cNvPr id="21" name="Isosceles Triangle 20">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300D21EE-4A22-4195-BF98-766EC7A588ED}"/>
              </a:ext>
            </a:extLst>
          </p:cNvPr>
          <p:cNvSpPr>
            <a:spLocks noGrp="1"/>
          </p:cNvSpPr>
          <p:nvPr>
            <p:ph idx="1"/>
          </p:nvPr>
        </p:nvSpPr>
        <p:spPr>
          <a:xfrm>
            <a:off x="842597" y="2160588"/>
            <a:ext cx="4619089" cy="4087811"/>
          </a:xfrm>
        </p:spPr>
        <p:txBody>
          <a:bodyPr>
            <a:normAutofit fontScale="92500" lnSpcReduction="10000"/>
          </a:bodyPr>
          <a:lstStyle/>
          <a:p>
            <a:pPr marL="0" indent="0">
              <a:buNone/>
            </a:pPr>
            <a:r>
              <a:rPr lang="en-CA" sz="2400" dirty="0">
                <a:effectLst/>
                <a:latin typeface="Century Gothic" panose="020B0502020202020204" pitchFamily="34" charset="0"/>
                <a:ea typeface="Calibri" panose="020F0502020204030204" pitchFamily="34" charset="0"/>
                <a:cs typeface="Times New Roman" panose="02020603050405020304" pitchFamily="18" charset="0"/>
              </a:rPr>
              <a:t>10. Come North should be repeated annually to assess progress and reset priorities. A member organization of the Steering Committee should be the lead in seeking funds to support that effort for the next three years.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Wingdings" panose="05000000000000000000" pitchFamily="2" charset="2"/>
              <a:buChar char="Ø"/>
            </a:pPr>
            <a:r>
              <a:rPr lang="en-US" sz="1700" b="1" dirty="0">
                <a:latin typeface="Century Gothic" panose="020B0502020202020204" pitchFamily="34" charset="0"/>
              </a:rPr>
              <a:t>HERE WE ARE! </a:t>
            </a:r>
          </a:p>
          <a:p>
            <a:pPr lvl="1">
              <a:buFont typeface="Wingdings" panose="05000000000000000000" pitchFamily="2" charset="2"/>
              <a:buChar char="Ø"/>
            </a:pPr>
            <a:r>
              <a:rPr lang="en-US" sz="1500" dirty="0">
                <a:latin typeface="Century Gothic" panose="020B0502020202020204" pitchFamily="34" charset="0"/>
              </a:rPr>
              <a:t>Magnetic North is the first update since the 2020 conferences!</a:t>
            </a:r>
          </a:p>
          <a:p>
            <a:pPr lvl="1">
              <a:buFont typeface="Wingdings" panose="05000000000000000000" pitchFamily="2" charset="2"/>
              <a:buChar char="Ø"/>
            </a:pPr>
            <a:r>
              <a:rPr lang="en-US" sz="1500" dirty="0">
                <a:latin typeface="Century Gothic" panose="020B0502020202020204" pitchFamily="34" charset="0"/>
              </a:rPr>
              <a:t>Despite the COVID factor….</a:t>
            </a:r>
          </a:p>
          <a:p>
            <a:pPr lvl="5">
              <a:buFont typeface="Wingdings" panose="05000000000000000000" pitchFamily="2" charset="2"/>
              <a:buChar char="Ø"/>
            </a:pPr>
            <a:r>
              <a:rPr lang="en-US" sz="2200" b="1" dirty="0">
                <a:latin typeface="Century Gothic" panose="020B0502020202020204" pitchFamily="34" charset="0"/>
              </a:rPr>
              <a:t>SOLD OUT </a:t>
            </a:r>
            <a:r>
              <a:rPr lang="en-US" sz="2200" b="1" dirty="0">
                <a:latin typeface="Century Gothic" panose="020B0502020202020204" pitchFamily="34" charset="0"/>
                <a:sym typeface="Wingdings" panose="05000000000000000000" pitchFamily="2" charset="2"/>
              </a:rPr>
              <a:t> </a:t>
            </a:r>
          </a:p>
          <a:p>
            <a:endParaRPr lang="en-US" b="1" dirty="0"/>
          </a:p>
          <a:p>
            <a:pPr marL="1085850" lvl="2" indent="-171450">
              <a:buFontTx/>
              <a:buChar char="-"/>
            </a:pPr>
            <a:endParaRPr lang="en-US" sz="1200" b="0" u="none" dirty="0">
              <a:solidFill>
                <a:schemeClr val="tx1"/>
              </a:solidFill>
            </a:endParaRPr>
          </a:p>
        </p:txBody>
      </p:sp>
      <p:sp>
        <p:nvSpPr>
          <p:cNvPr id="23" name="Isosceles Triangle 22">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Content Placeholder 2">
            <a:extLst>
              <a:ext uri="{FF2B5EF4-FFF2-40B4-BE49-F238E27FC236}">
                <a16:creationId xmlns:a16="http://schemas.microsoft.com/office/drawing/2014/main" xmlns="" id="{BCF2213C-4F36-4219-B062-4FED5E572803}"/>
              </a:ext>
            </a:extLst>
          </p:cNvPr>
          <p:cNvSpPr txBox="1">
            <a:spLocks/>
          </p:cNvSpPr>
          <p:nvPr/>
        </p:nvSpPr>
        <p:spPr>
          <a:xfrm>
            <a:off x="6971815" y="2060227"/>
            <a:ext cx="4771452" cy="4087811"/>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fr-FR" sz="2400" dirty="0">
                <a:latin typeface="Century Gothic" panose="020B0502020202020204" pitchFamily="34" charset="0"/>
                <a:ea typeface="Calibri" panose="020F0502020204030204" pitchFamily="34" charset="0"/>
                <a:cs typeface="Times New Roman" panose="02020603050405020304" pitchFamily="18" charset="0"/>
              </a:rPr>
              <a:t>10. Viens au nord devrait être répété chaque année pour évaluer les progrès et redéfinir les priorités. Une organisation membre du comité directeur devrait être leader dans la recherche de fonds pour soutenir cet effort pendant les trois prochaines années.</a:t>
            </a:r>
            <a:endParaRPr lang="en-US" sz="2400" dirty="0">
              <a:latin typeface="Century Gothic" panose="020B050202020202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r>
              <a:rPr lang="fr-FR" sz="1500" b="1" dirty="0">
                <a:latin typeface="Century Gothic" panose="020B0502020202020204" pitchFamily="34" charset="0"/>
              </a:rPr>
              <a:t>NOUS VOILÀ ! </a:t>
            </a:r>
          </a:p>
          <a:p>
            <a:pPr>
              <a:buFont typeface="Wingdings" panose="05000000000000000000" pitchFamily="2" charset="2"/>
              <a:buChar char="Ø"/>
            </a:pPr>
            <a:r>
              <a:rPr lang="fr-FR" sz="1500" dirty="0">
                <a:latin typeface="Century Gothic" panose="020B0502020202020204" pitchFamily="34" charset="0"/>
              </a:rPr>
              <a:t>Nord </a:t>
            </a:r>
            <a:r>
              <a:rPr lang="fr-FR" sz="1500" dirty="0" err="1">
                <a:latin typeface="Century Gothic" panose="020B0502020202020204" pitchFamily="34" charset="0"/>
              </a:rPr>
              <a:t>Magnetique</a:t>
            </a:r>
            <a:r>
              <a:rPr lang="fr-FR" sz="1500" dirty="0">
                <a:latin typeface="Century Gothic" panose="020B0502020202020204" pitchFamily="34" charset="0"/>
              </a:rPr>
              <a:t> est la première mise à jour depuis les conférences de 2020 !</a:t>
            </a:r>
          </a:p>
          <a:p>
            <a:pPr>
              <a:buFont typeface="Wingdings" panose="05000000000000000000" pitchFamily="2" charset="2"/>
              <a:buChar char="Ø"/>
            </a:pPr>
            <a:r>
              <a:rPr lang="fr-FR" sz="1500" dirty="0">
                <a:latin typeface="Century Gothic" panose="020B0502020202020204" pitchFamily="34" charset="0"/>
              </a:rPr>
              <a:t>Malgré le facteur COVID....</a:t>
            </a:r>
          </a:p>
          <a:p>
            <a:pPr lvl="5">
              <a:buFont typeface="Wingdings" panose="05000000000000000000" pitchFamily="2" charset="2"/>
              <a:buChar char="Ø"/>
            </a:pPr>
            <a:r>
              <a:rPr lang="fr-FR" sz="1900" b="1" dirty="0">
                <a:latin typeface="Century Gothic" panose="020B0502020202020204" pitchFamily="34" charset="0"/>
              </a:rPr>
              <a:t>Complet </a:t>
            </a:r>
            <a:r>
              <a:rPr lang="en-US" sz="1900" b="1" dirty="0">
                <a:sym typeface="Wingdings" panose="05000000000000000000" pitchFamily="2" charset="2"/>
              </a:rPr>
              <a:t></a:t>
            </a:r>
            <a:endParaRPr lang="en-US" sz="1900" b="1" dirty="0">
              <a:latin typeface="Century Gothic" panose="020B0502020202020204" pitchFamily="34" charset="0"/>
            </a:endParaRPr>
          </a:p>
        </p:txBody>
      </p:sp>
      <p:sp>
        <p:nvSpPr>
          <p:cNvPr id="12" name="TextBox 11">
            <a:extLst>
              <a:ext uri="{FF2B5EF4-FFF2-40B4-BE49-F238E27FC236}">
                <a16:creationId xmlns:a16="http://schemas.microsoft.com/office/drawing/2014/main" xmlns="" id="{A827C11D-2C6B-4A05-92B4-1EAAB15836FB}"/>
              </a:ext>
            </a:extLst>
          </p:cNvPr>
          <p:cNvSpPr txBox="1"/>
          <p:nvPr/>
        </p:nvSpPr>
        <p:spPr>
          <a:xfrm>
            <a:off x="6971815" y="646100"/>
            <a:ext cx="3783052" cy="1115793"/>
          </a:xfrm>
          <a:prstGeom prst="rect">
            <a:avLst/>
          </a:prstGeom>
          <a:noFill/>
        </p:spPr>
        <p:txBody>
          <a:bodyPr wrap="square">
            <a:spAutoFit/>
          </a:bodyPr>
          <a:lstStyle/>
          <a:p>
            <a:r>
              <a:rPr lang="fr-FR" sz="3200" b="1" dirty="0">
                <a:solidFill>
                  <a:schemeClr val="accent3">
                    <a:lumMod val="50000"/>
                  </a:schemeClr>
                </a:solidFill>
                <a:latin typeface="Century Gothic" panose="020B0502020202020204" pitchFamily="34" charset="0"/>
              </a:rPr>
              <a:t>Mise à jour sur les actions de 2020</a:t>
            </a:r>
            <a:endParaRPr lang="en-US" sz="3200" dirty="0"/>
          </a:p>
        </p:txBody>
      </p:sp>
      <p:pic>
        <p:nvPicPr>
          <p:cNvPr id="13" name="Picture 12">
            <a:extLst>
              <a:ext uri="{FF2B5EF4-FFF2-40B4-BE49-F238E27FC236}">
                <a16:creationId xmlns:a16="http://schemas.microsoft.com/office/drawing/2014/main" xmlns="" id="{8DCDCAA4-7F49-4D7D-882D-55B325B88DC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3341" t="4926" r="46650" b="7031"/>
          <a:stretch/>
        </p:blipFill>
        <p:spPr>
          <a:xfrm>
            <a:off x="11866811" y="6523592"/>
            <a:ext cx="278130" cy="272641"/>
          </a:xfrm>
          <a:prstGeom prst="rect">
            <a:avLst/>
          </a:prstGeom>
        </p:spPr>
      </p:pic>
      <p:pic>
        <p:nvPicPr>
          <p:cNvPr id="11" name="Graphic 10" descr="Checkbox Checked with solid fill">
            <a:extLst>
              <a:ext uri="{FF2B5EF4-FFF2-40B4-BE49-F238E27FC236}">
                <a16:creationId xmlns:a16="http://schemas.microsoft.com/office/drawing/2014/main" xmlns="" id="{23C35FB4-9F98-4A23-B076-EB24258061E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710639" y="2971800"/>
            <a:ext cx="914400" cy="914400"/>
          </a:xfrm>
          <a:prstGeom prst="rect">
            <a:avLst/>
          </a:prstGeom>
        </p:spPr>
      </p:pic>
    </p:spTree>
    <p:extLst>
      <p:ext uri="{BB962C8B-B14F-4D97-AF65-F5344CB8AC3E}">
        <p14:creationId xmlns:p14="http://schemas.microsoft.com/office/powerpoint/2010/main" val="3719370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9">
            <a:extLst>
              <a:ext uri="{FF2B5EF4-FFF2-40B4-BE49-F238E27FC236}">
                <a16:creationId xmlns:a16="http://schemas.microsoft.com/office/drawing/2014/main" xmlns="" id="{DD6BC9EB-F181-48AB-BCA2-3D1DB20D2D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xmlns="" id="{BF9E6BF6-B52E-4B0E-8EC4-DD32DA1D00AA}"/>
              </a:ext>
            </a:extLst>
          </p:cNvPr>
          <p:cNvSpPr>
            <a:spLocks noGrp="1"/>
          </p:cNvSpPr>
          <p:nvPr>
            <p:ph type="ctrTitle"/>
          </p:nvPr>
        </p:nvSpPr>
        <p:spPr>
          <a:xfrm>
            <a:off x="1507066" y="999460"/>
            <a:ext cx="5698067" cy="4479852"/>
          </a:xfrm>
        </p:spPr>
        <p:txBody>
          <a:bodyPr anchor="ctr">
            <a:normAutofit/>
          </a:bodyPr>
          <a:lstStyle/>
          <a:p>
            <a:r>
              <a:rPr lang="en-US" b="1" dirty="0">
                <a:solidFill>
                  <a:schemeClr val="accent3">
                    <a:lumMod val="50000"/>
                  </a:schemeClr>
                </a:solidFill>
                <a:latin typeface="Century Gothic" panose="020B0502020202020204" pitchFamily="34" charset="0"/>
              </a:rPr>
              <a:t>Thank you. Merci. </a:t>
            </a:r>
            <a:r>
              <a:rPr lang="en-US" b="1" dirty="0" err="1">
                <a:solidFill>
                  <a:schemeClr val="accent3">
                    <a:lumMod val="50000"/>
                  </a:schemeClr>
                </a:solidFill>
                <a:latin typeface="Century Gothic" panose="020B0502020202020204" pitchFamily="34" charset="0"/>
              </a:rPr>
              <a:t>Miigwetch</a:t>
            </a:r>
            <a:r>
              <a:rPr lang="en-US" b="1" dirty="0">
                <a:solidFill>
                  <a:schemeClr val="accent3">
                    <a:lumMod val="50000"/>
                  </a:schemeClr>
                </a:solidFill>
                <a:latin typeface="Century Gothic" panose="020B0502020202020204" pitchFamily="34" charset="0"/>
              </a:rPr>
              <a:t>. </a:t>
            </a:r>
            <a:r>
              <a:rPr lang="en-US" b="1" dirty="0" err="1">
                <a:solidFill>
                  <a:schemeClr val="accent3">
                    <a:lumMod val="50000"/>
                  </a:schemeClr>
                </a:solidFill>
                <a:latin typeface="Century Gothic" panose="020B0502020202020204" pitchFamily="34" charset="0"/>
              </a:rPr>
              <a:t>Marsee</a:t>
            </a:r>
            <a:r>
              <a:rPr lang="en-US" b="1" dirty="0">
                <a:solidFill>
                  <a:schemeClr val="accent3">
                    <a:lumMod val="50000"/>
                  </a:schemeClr>
                </a:solidFill>
                <a:latin typeface="Century Gothic" panose="020B0502020202020204" pitchFamily="34" charset="0"/>
              </a:rPr>
              <a:t>. </a:t>
            </a:r>
          </a:p>
        </p:txBody>
      </p:sp>
      <p:sp>
        <p:nvSpPr>
          <p:cNvPr id="5" name="Subtitle 4">
            <a:extLst>
              <a:ext uri="{FF2B5EF4-FFF2-40B4-BE49-F238E27FC236}">
                <a16:creationId xmlns:a16="http://schemas.microsoft.com/office/drawing/2014/main" xmlns="" id="{D462649F-951D-4A54-AC56-254566580D8B}"/>
              </a:ext>
            </a:extLst>
          </p:cNvPr>
          <p:cNvSpPr>
            <a:spLocks noGrp="1"/>
          </p:cNvSpPr>
          <p:nvPr>
            <p:ph type="subTitle" idx="1"/>
          </p:nvPr>
        </p:nvSpPr>
        <p:spPr>
          <a:xfrm>
            <a:off x="7871971" y="999460"/>
            <a:ext cx="3123620" cy="4479852"/>
          </a:xfrm>
        </p:spPr>
        <p:txBody>
          <a:bodyPr anchor="ctr">
            <a:normAutofit/>
          </a:bodyPr>
          <a:lstStyle/>
          <a:p>
            <a:pPr algn="l"/>
            <a:r>
              <a:rPr lang="en-US" b="1" dirty="0">
                <a:solidFill>
                  <a:schemeClr val="tx1"/>
                </a:solidFill>
                <a:latin typeface="Century Gothic" panose="020B0502020202020204" pitchFamily="34" charset="0"/>
              </a:rPr>
              <a:t>northernattraction.ca </a:t>
            </a:r>
          </a:p>
          <a:p>
            <a:pPr algn="l"/>
            <a:r>
              <a:rPr lang="en-US" b="1" dirty="0">
                <a:solidFill>
                  <a:schemeClr val="tx1"/>
                </a:solidFill>
                <a:latin typeface="Century Gothic" panose="020B0502020202020204" pitchFamily="34" charset="0"/>
              </a:rPr>
              <a:t>attractiondunord.ca </a:t>
            </a:r>
          </a:p>
        </p:txBody>
      </p:sp>
      <p:sp>
        <p:nvSpPr>
          <p:cNvPr id="31" name="Isosceles Triangle 11">
            <a:extLst>
              <a:ext uri="{FF2B5EF4-FFF2-40B4-BE49-F238E27FC236}">
                <a16:creationId xmlns:a16="http://schemas.microsoft.com/office/drawing/2014/main" xmlns="" id="{D33AAA80-39DC-4020-9BFF-0718F35C7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32" name="Straight Connector 13">
            <a:extLst>
              <a:ext uri="{FF2B5EF4-FFF2-40B4-BE49-F238E27FC236}">
                <a16:creationId xmlns:a16="http://schemas.microsoft.com/office/drawing/2014/main" xmlns="" id="{C9C5D90B-7EE3-4D26-AB7D-A5A3A6E1120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534656" y="1639186"/>
            <a:ext cx="0" cy="3200400"/>
          </a:xfrm>
          <a:prstGeom prst="line">
            <a:avLst/>
          </a:prstGeom>
        </p:spPr>
        <p:style>
          <a:lnRef idx="1">
            <a:schemeClr val="accent1"/>
          </a:lnRef>
          <a:fillRef idx="0">
            <a:schemeClr val="accent1"/>
          </a:fillRef>
          <a:effectRef idx="0">
            <a:schemeClr val="accent1"/>
          </a:effectRef>
          <a:fontRef idx="minor">
            <a:schemeClr val="tx1"/>
          </a:fontRef>
        </p:style>
      </p:cxnSp>
      <p:sp>
        <p:nvSpPr>
          <p:cNvPr id="33" name="Isosceles Triangle 15">
            <a:extLst>
              <a:ext uri="{FF2B5EF4-FFF2-40B4-BE49-F238E27FC236}">
                <a16:creationId xmlns:a16="http://schemas.microsoft.com/office/drawing/2014/main" xmlns="" id="{1177F295-741F-4EFF-B0CA-BE69295ADA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flipV="1">
            <a:off x="11349404" y="1217756"/>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7" name="Picture 6" descr="Text&#10;&#10;Description automatically generated">
            <a:extLst>
              <a:ext uri="{FF2B5EF4-FFF2-40B4-BE49-F238E27FC236}">
                <a16:creationId xmlns:a16="http://schemas.microsoft.com/office/drawing/2014/main" xmlns="" id="{E572EE6B-CE96-47ED-BA65-323697FCD6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139" y="6270025"/>
            <a:ext cx="1580730" cy="579601"/>
          </a:xfrm>
          <a:prstGeom prst="rect">
            <a:avLst/>
          </a:prstGeom>
        </p:spPr>
      </p:pic>
      <p:pic>
        <p:nvPicPr>
          <p:cNvPr id="9" name="Picture 8" descr="A picture containing icon&#10;&#10;Description automatically generated">
            <a:extLst>
              <a:ext uri="{FF2B5EF4-FFF2-40B4-BE49-F238E27FC236}">
                <a16:creationId xmlns:a16="http://schemas.microsoft.com/office/drawing/2014/main" xmlns="" id="{71D57614-0DF9-4392-97EC-2B3B5A0E38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66485" y="6462618"/>
            <a:ext cx="1520948" cy="337792"/>
          </a:xfrm>
          <a:prstGeom prst="rect">
            <a:avLst/>
          </a:prstGeom>
        </p:spPr>
      </p:pic>
      <p:pic>
        <p:nvPicPr>
          <p:cNvPr id="13" name="Picture 12" descr="Graphical user interface, application&#10;&#10;Description automatically generated">
            <a:extLst>
              <a:ext uri="{FF2B5EF4-FFF2-40B4-BE49-F238E27FC236}">
                <a16:creationId xmlns:a16="http://schemas.microsoft.com/office/drawing/2014/main" xmlns="" id="{140E3563-5F94-4D26-89AA-A041C937395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99618" y="6464661"/>
            <a:ext cx="1865255" cy="333706"/>
          </a:xfrm>
          <a:prstGeom prst="rect">
            <a:avLst/>
          </a:prstGeom>
        </p:spPr>
      </p:pic>
      <p:pic>
        <p:nvPicPr>
          <p:cNvPr id="17" name="Picture 16" descr="Text&#10;&#10;Description automatically generated with medium confidence">
            <a:extLst>
              <a:ext uri="{FF2B5EF4-FFF2-40B4-BE49-F238E27FC236}">
                <a16:creationId xmlns:a16="http://schemas.microsoft.com/office/drawing/2014/main" xmlns="" id="{ED59893A-0552-4F33-9195-8B6988E6F39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329414" y="6328483"/>
            <a:ext cx="1627724" cy="579601"/>
          </a:xfrm>
          <a:prstGeom prst="rect">
            <a:avLst/>
          </a:prstGeom>
        </p:spPr>
      </p:pic>
      <p:pic>
        <p:nvPicPr>
          <p:cNvPr id="3" name="Picture 2" descr="Shape&#10;&#10;Description automatically generated with medium confidence">
            <a:extLst>
              <a:ext uri="{FF2B5EF4-FFF2-40B4-BE49-F238E27FC236}">
                <a16:creationId xmlns:a16="http://schemas.microsoft.com/office/drawing/2014/main" xmlns="" id="{70EEC448-9FCC-46E8-93B5-C562A646FF9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79342" y="3511768"/>
            <a:ext cx="3570060" cy="1666257"/>
          </a:xfrm>
          <a:prstGeom prst="rect">
            <a:avLst/>
          </a:prstGeom>
        </p:spPr>
      </p:pic>
      <p:pic>
        <p:nvPicPr>
          <p:cNvPr id="15" name="Picture 14">
            <a:extLst>
              <a:ext uri="{FF2B5EF4-FFF2-40B4-BE49-F238E27FC236}">
                <a16:creationId xmlns:a16="http://schemas.microsoft.com/office/drawing/2014/main" xmlns="" id="{5B1F2F30-4773-40D6-B90E-CA48BA5444D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454174" y="6498392"/>
            <a:ext cx="2581687" cy="239782"/>
          </a:xfrm>
          <a:prstGeom prst="rect">
            <a:avLst/>
          </a:prstGeom>
        </p:spPr>
      </p:pic>
    </p:spTree>
    <p:extLst>
      <p:ext uri="{BB962C8B-B14F-4D97-AF65-F5344CB8AC3E}">
        <p14:creationId xmlns:p14="http://schemas.microsoft.com/office/powerpoint/2010/main" val="3614743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C69948AA-C9B8-4A40-9D84-294ACE0DBD6A}"/>
              </a:ext>
            </a:extLst>
          </p:cNvPr>
          <p:cNvSpPr>
            <a:spLocks noGrp="1"/>
          </p:cNvSpPr>
          <p:nvPr>
            <p:ph type="title"/>
          </p:nvPr>
        </p:nvSpPr>
        <p:spPr>
          <a:xfrm>
            <a:off x="1004522" y="311025"/>
            <a:ext cx="8596668" cy="695093"/>
          </a:xfrm>
        </p:spPr>
        <p:txBody>
          <a:bodyPr>
            <a:normAutofit/>
          </a:bodyPr>
          <a:lstStyle/>
          <a:p>
            <a:r>
              <a:rPr lang="en-US" b="1" dirty="0">
                <a:solidFill>
                  <a:srgbClr val="4B4B4B"/>
                </a:solidFill>
                <a:latin typeface="Century Gothic" panose="020B0502020202020204" pitchFamily="34" charset="0"/>
              </a:rPr>
              <a:t>Come North 2020</a:t>
            </a:r>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D5C72338-968B-4989-9C70-4E1858DF9950}"/>
              </a:ext>
            </a:extLst>
          </p:cNvPr>
          <p:cNvSpPr>
            <a:spLocks noGrp="1"/>
          </p:cNvSpPr>
          <p:nvPr>
            <p:ph idx="1"/>
          </p:nvPr>
        </p:nvSpPr>
        <p:spPr>
          <a:xfrm>
            <a:off x="684798" y="1299070"/>
            <a:ext cx="4968819" cy="5111918"/>
          </a:xfrm>
        </p:spPr>
        <p:txBody>
          <a:bodyPr>
            <a:normAutofit/>
          </a:bodyPr>
          <a:lstStyle/>
          <a:p>
            <a:pPr>
              <a:buClr>
                <a:srgbClr val="4B4B4B"/>
              </a:buClr>
              <a:buSzPct val="90000"/>
              <a:buAutoNum type="arabicPeriod"/>
            </a:pPr>
            <a:r>
              <a:rPr lang="en-US" dirty="0">
                <a:latin typeface="Century Gothic" panose="020B0502020202020204" pitchFamily="34" charset="0"/>
              </a:rPr>
              <a:t>Increase awareness among all participants about the resources available to attract, retain, and assist people living in or moving to our communities. </a:t>
            </a:r>
          </a:p>
          <a:p>
            <a:pPr>
              <a:buClr>
                <a:srgbClr val="4B4B4B"/>
              </a:buClr>
              <a:buSzPct val="90000"/>
              <a:buAutoNum type="arabicPeriod"/>
            </a:pPr>
            <a:endParaRPr lang="en-US" dirty="0">
              <a:latin typeface="Century Gothic" panose="020B0502020202020204" pitchFamily="34" charset="0"/>
            </a:endParaRPr>
          </a:p>
          <a:p>
            <a:pPr>
              <a:buClr>
                <a:srgbClr val="4B4B4B"/>
              </a:buClr>
              <a:buSzPct val="90000"/>
              <a:buAutoNum type="arabicPeriod"/>
            </a:pPr>
            <a:r>
              <a:rPr lang="en-US" dirty="0">
                <a:latin typeface="Century Gothic" panose="020B0502020202020204" pitchFamily="34" charset="0"/>
              </a:rPr>
              <a:t>Identify through direct interaction opportunities to leverage, partner, coordinate, and/or share resources, staff and activities.</a:t>
            </a:r>
          </a:p>
          <a:p>
            <a:pPr>
              <a:buClr>
                <a:srgbClr val="4B4B4B"/>
              </a:buClr>
              <a:buSzPct val="90000"/>
              <a:buAutoNum type="arabicPeriod"/>
            </a:pPr>
            <a:endParaRPr lang="en-US" dirty="0">
              <a:latin typeface="Century Gothic" panose="020B0502020202020204" pitchFamily="34" charset="0"/>
            </a:endParaRPr>
          </a:p>
          <a:p>
            <a:pPr>
              <a:buClr>
                <a:srgbClr val="4B4B4B"/>
              </a:buClr>
              <a:buSzPct val="90000"/>
              <a:buAutoNum type="arabicPeriod"/>
            </a:pPr>
            <a:r>
              <a:rPr lang="en-US" dirty="0">
                <a:latin typeface="Century Gothic" panose="020B0502020202020204" pitchFamily="34" charset="0"/>
              </a:rPr>
              <a:t>Develop a concrete list of next steps identifying not only what is to be done, but by whom and by when.</a:t>
            </a:r>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Content Placeholder 2">
            <a:extLst>
              <a:ext uri="{FF2B5EF4-FFF2-40B4-BE49-F238E27FC236}">
                <a16:creationId xmlns:a16="http://schemas.microsoft.com/office/drawing/2014/main" xmlns="" id="{39233FBD-BFA2-4CD1-B379-A742EA5A8958}"/>
              </a:ext>
            </a:extLst>
          </p:cNvPr>
          <p:cNvSpPr txBox="1">
            <a:spLocks/>
          </p:cNvSpPr>
          <p:nvPr/>
        </p:nvSpPr>
        <p:spPr>
          <a:xfrm>
            <a:off x="6538384" y="1268380"/>
            <a:ext cx="5204883" cy="5277373"/>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Clr>
                <a:srgbClr val="4B4B4B"/>
              </a:buClr>
              <a:buSzPct val="90000"/>
              <a:buFont typeface="Wingdings 3" charset="2"/>
              <a:buAutoNum type="arabicPeriod"/>
            </a:pPr>
            <a:r>
              <a:rPr lang="fr-FR" sz="1900" dirty="0">
                <a:latin typeface="Century Gothic" panose="020B0502020202020204" pitchFamily="34" charset="0"/>
              </a:rPr>
              <a:t>Sensibiliser davantage tous les participants aux ressources offertes pour attirer, retenir et aider les personnes qui vivent dans nos collectivités ou s'y installent.</a:t>
            </a:r>
          </a:p>
          <a:p>
            <a:pPr>
              <a:buClr>
                <a:srgbClr val="4B4B4B"/>
              </a:buClr>
              <a:buSzPct val="90000"/>
              <a:buFont typeface="Wingdings 3" charset="2"/>
              <a:buAutoNum type="arabicPeriod"/>
            </a:pPr>
            <a:endParaRPr lang="en-US" sz="1900" dirty="0">
              <a:latin typeface="Century Gothic" panose="020B0502020202020204" pitchFamily="34" charset="0"/>
            </a:endParaRPr>
          </a:p>
          <a:p>
            <a:pPr>
              <a:buClr>
                <a:srgbClr val="4B4B4B"/>
              </a:buClr>
              <a:buSzPct val="90000"/>
              <a:buFont typeface="Wingdings 3" charset="2"/>
              <a:buAutoNum type="arabicPeriod"/>
            </a:pPr>
            <a:r>
              <a:rPr lang="fr-FR" sz="1900" dirty="0">
                <a:latin typeface="Century Gothic" panose="020B0502020202020204" pitchFamily="34" charset="0"/>
              </a:rPr>
              <a:t>Trouver, par une interaction directe, les possibilités de tirer parti des ressources, du personnel et des activités, de s'y associer, de les coordonner et/ou de les partager, de s'associer, de coordonner et/ou de partager les ressources, le personnel et les activités.</a:t>
            </a:r>
          </a:p>
          <a:p>
            <a:pPr>
              <a:buClr>
                <a:srgbClr val="4B4B4B"/>
              </a:buClr>
              <a:buSzPct val="90000"/>
              <a:buFont typeface="Wingdings 3" charset="2"/>
              <a:buAutoNum type="arabicPeriod"/>
            </a:pPr>
            <a:endParaRPr lang="en-US" sz="1900" dirty="0">
              <a:latin typeface="Century Gothic" panose="020B0502020202020204" pitchFamily="34" charset="0"/>
            </a:endParaRPr>
          </a:p>
          <a:p>
            <a:pPr>
              <a:buClr>
                <a:srgbClr val="4B4B4B"/>
              </a:buClr>
              <a:buSzPct val="90000"/>
              <a:buFont typeface="Wingdings 3" charset="2"/>
              <a:buAutoNum type="arabicPeriod"/>
            </a:pPr>
            <a:r>
              <a:rPr lang="fr-FR" sz="1900" dirty="0">
                <a:latin typeface="Century Gothic" panose="020B0502020202020204" pitchFamily="34" charset="0"/>
              </a:rPr>
              <a:t>Élaborer une liste concrète des prochaines étapes, déterminant non seulement ce qui doit être fait, mais aussi par qui et quand.</a:t>
            </a:r>
            <a:endParaRPr lang="en-US" sz="1900" dirty="0">
              <a:latin typeface="Century Gothic" panose="020B0502020202020204" pitchFamily="34" charset="0"/>
            </a:endParaRPr>
          </a:p>
        </p:txBody>
      </p:sp>
      <p:sp>
        <p:nvSpPr>
          <p:cNvPr id="11" name="TextBox 10">
            <a:extLst>
              <a:ext uri="{FF2B5EF4-FFF2-40B4-BE49-F238E27FC236}">
                <a16:creationId xmlns:a16="http://schemas.microsoft.com/office/drawing/2014/main" xmlns="" id="{EBE64FFF-29B6-470A-8F09-19E68BC7DB73}"/>
              </a:ext>
            </a:extLst>
          </p:cNvPr>
          <p:cNvSpPr txBox="1"/>
          <p:nvPr/>
        </p:nvSpPr>
        <p:spPr>
          <a:xfrm>
            <a:off x="6832909" y="311025"/>
            <a:ext cx="6105292" cy="646331"/>
          </a:xfrm>
          <a:prstGeom prst="rect">
            <a:avLst/>
          </a:prstGeom>
          <a:noFill/>
        </p:spPr>
        <p:txBody>
          <a:bodyPr wrap="square">
            <a:spAutoFit/>
          </a:bodyPr>
          <a:lstStyle/>
          <a:p>
            <a:r>
              <a:rPr lang="en-US" sz="3600" b="1" dirty="0" err="1">
                <a:solidFill>
                  <a:srgbClr val="4B4B4B"/>
                </a:solidFill>
                <a:latin typeface="Century Gothic" panose="020B0502020202020204" pitchFamily="34" charset="0"/>
              </a:rPr>
              <a:t>Viens</a:t>
            </a:r>
            <a:r>
              <a:rPr lang="en-US" sz="3600" b="1" dirty="0">
                <a:solidFill>
                  <a:srgbClr val="4B4B4B"/>
                </a:solidFill>
                <a:latin typeface="Century Gothic" panose="020B0502020202020204" pitchFamily="34" charset="0"/>
              </a:rPr>
              <a:t> au </a:t>
            </a:r>
            <a:r>
              <a:rPr lang="en-US" sz="3600" b="1" dirty="0" err="1">
                <a:solidFill>
                  <a:srgbClr val="4B4B4B"/>
                </a:solidFill>
                <a:latin typeface="Century Gothic" panose="020B0502020202020204" pitchFamily="34" charset="0"/>
              </a:rPr>
              <a:t>nord</a:t>
            </a:r>
            <a:r>
              <a:rPr lang="en-US" sz="3600" b="1" dirty="0">
                <a:solidFill>
                  <a:srgbClr val="4B4B4B"/>
                </a:solidFill>
                <a:latin typeface="Century Gothic" panose="020B0502020202020204" pitchFamily="34" charset="0"/>
              </a:rPr>
              <a:t> 2020 </a:t>
            </a:r>
            <a:endParaRPr lang="en-US" sz="3600" dirty="0"/>
          </a:p>
        </p:txBody>
      </p:sp>
      <p:pic>
        <p:nvPicPr>
          <p:cNvPr id="13" name="Picture 12">
            <a:extLst>
              <a:ext uri="{FF2B5EF4-FFF2-40B4-BE49-F238E27FC236}">
                <a16:creationId xmlns:a16="http://schemas.microsoft.com/office/drawing/2014/main" xmlns="" id="{2FFD648B-D3DD-48E6-832B-5B482F6BE84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3341" t="4926" r="46650" b="7031"/>
          <a:stretch/>
        </p:blipFill>
        <p:spPr>
          <a:xfrm>
            <a:off x="11866811" y="6523592"/>
            <a:ext cx="278130" cy="272641"/>
          </a:xfrm>
          <a:prstGeom prst="rect">
            <a:avLst/>
          </a:prstGeom>
        </p:spPr>
      </p:pic>
    </p:spTree>
    <p:extLst>
      <p:ext uri="{BB962C8B-B14F-4D97-AF65-F5344CB8AC3E}">
        <p14:creationId xmlns:p14="http://schemas.microsoft.com/office/powerpoint/2010/main" val="2102170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fade">
                                      <p:cBhvr>
                                        <p:cTn id="22" dur="5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fade">
                                      <p:cBhvr>
                                        <p:cTn id="3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2F62790-1BCF-4FFD-AEB5-05FD59E4C315}"/>
              </a:ext>
            </a:extLst>
          </p:cNvPr>
          <p:cNvSpPr>
            <a:spLocks noGrp="1"/>
          </p:cNvSpPr>
          <p:nvPr>
            <p:ph type="title"/>
          </p:nvPr>
        </p:nvSpPr>
        <p:spPr>
          <a:xfrm>
            <a:off x="1023982" y="609601"/>
            <a:ext cx="4796954" cy="1152292"/>
          </a:xfrm>
        </p:spPr>
        <p:txBody>
          <a:bodyPr>
            <a:normAutofit fontScale="90000"/>
          </a:bodyPr>
          <a:lstStyle/>
          <a:p>
            <a:r>
              <a:rPr lang="en-US" b="1" dirty="0">
                <a:solidFill>
                  <a:schemeClr val="accent3">
                    <a:lumMod val="50000"/>
                  </a:schemeClr>
                </a:solidFill>
                <a:latin typeface="Century Gothic" panose="020B0502020202020204" pitchFamily="34" charset="0"/>
              </a:rPr>
              <a:t>Update on Action Items from 2020</a:t>
            </a:r>
            <a:endParaRPr lang="en-US" b="1" i="1" dirty="0">
              <a:solidFill>
                <a:schemeClr val="accent3">
                  <a:lumMod val="50000"/>
                </a:schemeClr>
              </a:solidFill>
              <a:latin typeface="Century Gothic" panose="020B0502020202020204" pitchFamily="34" charset="0"/>
            </a:endParaRPr>
          </a:p>
        </p:txBody>
      </p:sp>
      <p:sp>
        <p:nvSpPr>
          <p:cNvPr id="21" name="Isosceles Triangle 20">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300D21EE-4A22-4195-BF98-766EC7A588ED}"/>
              </a:ext>
            </a:extLst>
          </p:cNvPr>
          <p:cNvSpPr>
            <a:spLocks noGrp="1"/>
          </p:cNvSpPr>
          <p:nvPr>
            <p:ph idx="1"/>
          </p:nvPr>
        </p:nvSpPr>
        <p:spPr>
          <a:xfrm>
            <a:off x="842597" y="2160588"/>
            <a:ext cx="4619089" cy="4087811"/>
          </a:xfrm>
        </p:spPr>
        <p:txBody>
          <a:bodyPr>
            <a:normAutofit lnSpcReduction="10000"/>
          </a:bodyPr>
          <a:lstStyle/>
          <a:p>
            <a:pPr marL="457200" indent="-457200">
              <a:buAutoNum type="arabicPeriod"/>
            </a:pPr>
            <a:r>
              <a:rPr lang="en-CA" sz="2400" dirty="0">
                <a:effectLst/>
                <a:latin typeface="Century Gothic" panose="020B0502020202020204" pitchFamily="34" charset="0"/>
                <a:ea typeface="Calibri" panose="020F0502020204030204" pitchFamily="34" charset="0"/>
                <a:cs typeface="Times New Roman" panose="02020603050405020304" pitchFamily="18" charset="0"/>
              </a:rPr>
              <a:t>The Come North Planning committee should be reconstituted as a Steering Committee to coordinate and monitor progress on these action items. </a:t>
            </a:r>
          </a:p>
          <a:p>
            <a:pPr lvl="1">
              <a:buFont typeface="Wingdings" panose="05000000000000000000" pitchFamily="2" charset="2"/>
              <a:buChar char="Ø"/>
            </a:pPr>
            <a:r>
              <a:rPr lang="en-CA" sz="1300" dirty="0">
                <a:latin typeface="Century Gothic" panose="020B0502020202020204" pitchFamily="34" charset="0"/>
                <a:cs typeface="Times New Roman" panose="02020603050405020304" pitchFamily="18" charset="0"/>
              </a:rPr>
              <a:t>NPI coordinating transition</a:t>
            </a:r>
          </a:p>
          <a:p>
            <a:pPr lvl="1">
              <a:buFont typeface="Wingdings" panose="05000000000000000000" pitchFamily="2" charset="2"/>
              <a:buChar char="Ø"/>
            </a:pPr>
            <a:r>
              <a:rPr lang="en-CA" sz="1300" dirty="0">
                <a:latin typeface="Century Gothic" panose="020B0502020202020204" pitchFamily="34" charset="0"/>
                <a:cs typeface="Times New Roman" panose="02020603050405020304" pitchFamily="18" charset="0"/>
              </a:rPr>
              <a:t>Members from 2020 still in place </a:t>
            </a:r>
          </a:p>
          <a:p>
            <a:pPr lvl="1">
              <a:buFont typeface="Wingdings" panose="05000000000000000000" pitchFamily="2" charset="2"/>
              <a:buChar char="Ø"/>
            </a:pPr>
            <a:r>
              <a:rPr lang="en-CA" sz="1300" dirty="0">
                <a:latin typeface="Century Gothic" panose="020B0502020202020204" pitchFamily="34" charset="0"/>
                <a:cs typeface="Times New Roman" panose="02020603050405020304" pitchFamily="18" charset="0"/>
              </a:rPr>
              <a:t>Recruitment </a:t>
            </a:r>
            <a:r>
              <a:rPr lang="en-CA" sz="1300" dirty="0">
                <a:latin typeface="Century Gothic" panose="020B0502020202020204" pitchFamily="34" charset="0"/>
                <a:cs typeface="Times New Roman" panose="02020603050405020304" pitchFamily="18" charset="0"/>
              </a:rPr>
              <a:t>beginning immediately for new members. Looking for no more than 15 members, representative of all regions of the north.</a:t>
            </a:r>
          </a:p>
          <a:p>
            <a:pPr lvl="1">
              <a:buFont typeface="Wingdings" panose="05000000000000000000" pitchFamily="2" charset="2"/>
              <a:buChar char="Ø"/>
            </a:pPr>
            <a:r>
              <a:rPr lang="en-CA" sz="1300" dirty="0">
                <a:latin typeface="Century Gothic" panose="020B0502020202020204" pitchFamily="34" charset="0"/>
                <a:cs typeface="Times New Roman" panose="02020603050405020304" pitchFamily="18" charset="0"/>
              </a:rPr>
              <a:t>Those interested should contact NPI at </a:t>
            </a:r>
            <a:r>
              <a:rPr lang="en-CA" sz="1300" b="1" dirty="0">
                <a:latin typeface="Century Gothic" panose="020B0502020202020204" pitchFamily="34" charset="0"/>
                <a:cs typeface="Times New Roman" panose="02020603050405020304" pitchFamily="18" charset="0"/>
              </a:rPr>
              <a:t>magneticnorth@northernpolicy.ca</a:t>
            </a:r>
          </a:p>
          <a:p>
            <a:pPr marL="0" indent="0">
              <a:buNone/>
            </a:pPr>
            <a:endParaRPr lang="en-CA" sz="1900" dirty="0">
              <a:latin typeface="Century Gothic" panose="020B0502020202020204" pitchFamily="34" charset="0"/>
              <a:cs typeface="Times New Roman" panose="02020603050405020304" pitchFamily="18" charset="0"/>
            </a:endParaRPr>
          </a:p>
          <a:p>
            <a:endParaRPr lang="en-US" dirty="0"/>
          </a:p>
        </p:txBody>
      </p:sp>
      <p:sp>
        <p:nvSpPr>
          <p:cNvPr id="23" name="Isosceles Triangle 22">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16" name="Graphic 15" descr="Hourglass Finished with solid fill">
            <a:extLst>
              <a:ext uri="{FF2B5EF4-FFF2-40B4-BE49-F238E27FC236}">
                <a16:creationId xmlns:a16="http://schemas.microsoft.com/office/drawing/2014/main" xmlns="" id="{E8CF5F69-6FF1-4D24-B6A8-1C64D8B7B4B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775628" y="2422456"/>
            <a:ext cx="685422" cy="685422"/>
          </a:xfrm>
          <a:prstGeom prst="rect">
            <a:avLst/>
          </a:prstGeom>
        </p:spPr>
      </p:pic>
      <p:sp>
        <p:nvSpPr>
          <p:cNvPr id="10" name="Content Placeholder 2">
            <a:extLst>
              <a:ext uri="{FF2B5EF4-FFF2-40B4-BE49-F238E27FC236}">
                <a16:creationId xmlns:a16="http://schemas.microsoft.com/office/drawing/2014/main" xmlns="" id="{BCF2213C-4F36-4219-B062-4FED5E572803}"/>
              </a:ext>
            </a:extLst>
          </p:cNvPr>
          <p:cNvSpPr txBox="1">
            <a:spLocks/>
          </p:cNvSpPr>
          <p:nvPr/>
        </p:nvSpPr>
        <p:spPr>
          <a:xfrm>
            <a:off x="6971815" y="2060227"/>
            <a:ext cx="4894996" cy="4736006"/>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457200" indent="-457200">
              <a:buFont typeface="+mj-lt"/>
              <a:buAutoNum type="arabicPeriod"/>
            </a:pPr>
            <a:r>
              <a:rPr lang="fr-FR" sz="2400" dirty="0">
                <a:latin typeface="Century Gothic" panose="020B0502020202020204" pitchFamily="34" charset="0"/>
                <a:ea typeface="Calibri" panose="020F0502020204030204" pitchFamily="34" charset="0"/>
                <a:cs typeface="Times New Roman" panose="02020603050405020304" pitchFamily="18" charset="0"/>
              </a:rPr>
              <a:t>Le comité de planification de Viens au nord devrait être reconstitué sous la forme d'un comité directeur chargé de coordonner et de suivre les progrès réalisés sur ces points d'action.</a:t>
            </a:r>
          </a:p>
          <a:p>
            <a:pPr>
              <a:buFont typeface="Wingdings" panose="05000000000000000000" pitchFamily="2" charset="2"/>
              <a:buChar char="Ø"/>
            </a:pPr>
            <a:r>
              <a:rPr lang="fr-FR" sz="1300" dirty="0">
                <a:latin typeface="Century Gothic" panose="020B0502020202020204" pitchFamily="34" charset="0"/>
                <a:cs typeface="Times New Roman" panose="02020603050405020304" pitchFamily="18" charset="0"/>
              </a:rPr>
              <a:t>IPN </a:t>
            </a:r>
            <a:r>
              <a:rPr lang="fr-FR" sz="1300" dirty="0">
                <a:latin typeface="Century Gothic" panose="020B0502020202020204" pitchFamily="34" charset="0"/>
                <a:cs typeface="Times New Roman" panose="02020603050405020304" pitchFamily="18" charset="0"/>
              </a:rPr>
              <a:t>coordonne la transition</a:t>
            </a:r>
          </a:p>
          <a:p>
            <a:pPr>
              <a:buFont typeface="Wingdings" panose="05000000000000000000" pitchFamily="2" charset="2"/>
              <a:buChar char="Ø"/>
            </a:pPr>
            <a:r>
              <a:rPr lang="fr-FR" sz="1300" dirty="0">
                <a:latin typeface="Century Gothic" panose="020B0502020202020204" pitchFamily="34" charset="0"/>
                <a:cs typeface="Times New Roman" panose="02020603050405020304" pitchFamily="18" charset="0"/>
              </a:rPr>
              <a:t>Les membres de 2020 restent en place. </a:t>
            </a:r>
          </a:p>
          <a:p>
            <a:pPr>
              <a:buFont typeface="Wingdings" panose="05000000000000000000" pitchFamily="2" charset="2"/>
              <a:buChar char="Ø"/>
            </a:pPr>
            <a:r>
              <a:rPr lang="fr-FR" sz="1300" dirty="0">
                <a:latin typeface="Century Gothic" panose="020B0502020202020204" pitchFamily="34" charset="0"/>
                <a:cs typeface="Times New Roman" panose="02020603050405020304" pitchFamily="18" charset="0"/>
              </a:rPr>
              <a:t>Le recrutement de nouveaux membres </a:t>
            </a:r>
            <a:r>
              <a:rPr lang="fr-FR" sz="1300" b="1" dirty="0">
                <a:latin typeface="Century Gothic" panose="020B0502020202020204" pitchFamily="34" charset="0"/>
                <a:cs typeface="Times New Roman" panose="02020603050405020304" pitchFamily="18" charset="0"/>
              </a:rPr>
              <a:t>commence immédiatement.</a:t>
            </a:r>
            <a:r>
              <a:rPr lang="fr-FR" sz="1300" dirty="0">
                <a:latin typeface="Century Gothic" panose="020B0502020202020204" pitchFamily="34" charset="0"/>
                <a:cs typeface="Times New Roman" panose="02020603050405020304" pitchFamily="18" charset="0"/>
              </a:rPr>
              <a:t> Nous recherchons un maximum de 15 membres, représentatifs de toutes les régions du Nord.</a:t>
            </a:r>
          </a:p>
          <a:p>
            <a:pPr>
              <a:buFont typeface="Wingdings" panose="05000000000000000000" pitchFamily="2" charset="2"/>
              <a:buChar char="Ø"/>
            </a:pPr>
            <a:r>
              <a:rPr lang="fr-FR" sz="1300" dirty="0">
                <a:latin typeface="Century Gothic" panose="020B0502020202020204" pitchFamily="34" charset="0"/>
                <a:cs typeface="Times New Roman" panose="02020603050405020304" pitchFamily="18" charset="0"/>
              </a:rPr>
              <a:t>Les personnes intéressées doivent contacter IPN à </a:t>
            </a:r>
            <a:r>
              <a:rPr lang="fr-FR" sz="1300" b="1" dirty="0">
                <a:latin typeface="Century Gothic" panose="020B0502020202020204" pitchFamily="34" charset="0"/>
                <a:cs typeface="Times New Roman" panose="02020603050405020304" pitchFamily="18" charset="0"/>
              </a:rPr>
              <a:t>magneticnorth@northernpolicy.ca</a:t>
            </a:r>
            <a:endParaRPr lang="en-CA" sz="1300" b="1" dirty="0">
              <a:latin typeface="Century Gothic" panose="020B0502020202020204" pitchFamily="34" charset="0"/>
              <a:cs typeface="Times New Roman" panose="02020603050405020304" pitchFamily="18" charset="0"/>
            </a:endParaRPr>
          </a:p>
          <a:p>
            <a:pPr marL="0" indent="0">
              <a:buFont typeface="Wingdings 3" charset="2"/>
              <a:buNone/>
            </a:pPr>
            <a:endParaRPr lang="en-CA" sz="1900" dirty="0">
              <a:latin typeface="Century Gothic" panose="020B050202020202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xmlns="" id="{A827C11D-2C6B-4A05-92B4-1EAAB15836FB}"/>
              </a:ext>
            </a:extLst>
          </p:cNvPr>
          <p:cNvSpPr txBox="1"/>
          <p:nvPr/>
        </p:nvSpPr>
        <p:spPr>
          <a:xfrm>
            <a:off x="6971815" y="646100"/>
            <a:ext cx="3783052" cy="1115793"/>
          </a:xfrm>
          <a:prstGeom prst="rect">
            <a:avLst/>
          </a:prstGeom>
          <a:noFill/>
        </p:spPr>
        <p:txBody>
          <a:bodyPr wrap="square">
            <a:spAutoFit/>
          </a:bodyPr>
          <a:lstStyle/>
          <a:p>
            <a:r>
              <a:rPr lang="fr-FR" sz="3200" b="1" dirty="0">
                <a:solidFill>
                  <a:schemeClr val="accent3">
                    <a:lumMod val="50000"/>
                  </a:schemeClr>
                </a:solidFill>
                <a:latin typeface="Century Gothic" panose="020B0502020202020204" pitchFamily="34" charset="0"/>
              </a:rPr>
              <a:t>Mise à jour sur les actions de 2020</a:t>
            </a:r>
            <a:endParaRPr lang="en-US" sz="3200" dirty="0"/>
          </a:p>
        </p:txBody>
      </p:sp>
      <p:pic>
        <p:nvPicPr>
          <p:cNvPr id="13" name="Picture 12">
            <a:extLst>
              <a:ext uri="{FF2B5EF4-FFF2-40B4-BE49-F238E27FC236}">
                <a16:creationId xmlns:a16="http://schemas.microsoft.com/office/drawing/2014/main" xmlns="" id="{8DCDCAA4-7F49-4D7D-882D-55B325B88DC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43341" t="4926" r="46650" b="7031"/>
          <a:stretch/>
        </p:blipFill>
        <p:spPr>
          <a:xfrm>
            <a:off x="11866811" y="6523592"/>
            <a:ext cx="278130" cy="272641"/>
          </a:xfrm>
          <a:prstGeom prst="rect">
            <a:avLst/>
          </a:prstGeom>
        </p:spPr>
      </p:pic>
    </p:spTree>
    <p:extLst>
      <p:ext uri="{BB962C8B-B14F-4D97-AF65-F5344CB8AC3E}">
        <p14:creationId xmlns:p14="http://schemas.microsoft.com/office/powerpoint/2010/main" val="677242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2F62790-1BCF-4FFD-AEB5-05FD59E4C315}"/>
              </a:ext>
            </a:extLst>
          </p:cNvPr>
          <p:cNvSpPr>
            <a:spLocks noGrp="1"/>
          </p:cNvSpPr>
          <p:nvPr>
            <p:ph type="title"/>
          </p:nvPr>
        </p:nvSpPr>
        <p:spPr>
          <a:xfrm>
            <a:off x="1023982" y="609601"/>
            <a:ext cx="4796954" cy="1152292"/>
          </a:xfrm>
        </p:spPr>
        <p:txBody>
          <a:bodyPr>
            <a:normAutofit fontScale="90000"/>
          </a:bodyPr>
          <a:lstStyle/>
          <a:p>
            <a:r>
              <a:rPr lang="en-US" b="1" dirty="0">
                <a:solidFill>
                  <a:schemeClr val="accent3">
                    <a:lumMod val="50000"/>
                  </a:schemeClr>
                </a:solidFill>
                <a:latin typeface="Century Gothic" panose="020B0502020202020204" pitchFamily="34" charset="0"/>
              </a:rPr>
              <a:t>Update on Action Items from 2020</a:t>
            </a:r>
            <a:endParaRPr lang="en-US" b="1" i="1" dirty="0">
              <a:solidFill>
                <a:schemeClr val="accent3">
                  <a:lumMod val="50000"/>
                </a:schemeClr>
              </a:solidFill>
              <a:latin typeface="Century Gothic" panose="020B0502020202020204" pitchFamily="34" charset="0"/>
            </a:endParaRPr>
          </a:p>
        </p:txBody>
      </p:sp>
      <p:sp>
        <p:nvSpPr>
          <p:cNvPr id="21" name="Isosceles Triangle 20">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300D21EE-4A22-4195-BF98-766EC7A588ED}"/>
              </a:ext>
            </a:extLst>
          </p:cNvPr>
          <p:cNvSpPr>
            <a:spLocks noGrp="1"/>
          </p:cNvSpPr>
          <p:nvPr>
            <p:ph idx="1"/>
          </p:nvPr>
        </p:nvSpPr>
        <p:spPr>
          <a:xfrm>
            <a:off x="842597" y="2160588"/>
            <a:ext cx="4619089" cy="4087811"/>
          </a:xfrm>
        </p:spPr>
        <p:txBody>
          <a:bodyPr>
            <a:normAutofit fontScale="92500" lnSpcReduction="10000"/>
          </a:bodyPr>
          <a:lstStyle/>
          <a:p>
            <a:pPr marL="0" indent="0">
              <a:buNone/>
            </a:pPr>
            <a:r>
              <a:rPr lang="en-CA" sz="2400" dirty="0">
                <a:effectLst/>
                <a:latin typeface="Century Gothic" panose="020B0502020202020204" pitchFamily="34" charset="0"/>
                <a:ea typeface="Calibri" panose="020F0502020204030204" pitchFamily="34" charset="0"/>
                <a:cs typeface="Times New Roman" panose="02020603050405020304" pitchFamily="18" charset="0"/>
              </a:rPr>
              <a:t>2. Wherever possible, immigration agencies should support and assist those working directly to facilitate reconciliation, and reconciliation efforts should actively include newcomers. </a:t>
            </a:r>
            <a:endParaRPr lang="en-US" sz="2400" dirty="0">
              <a:effectLst/>
              <a:latin typeface="Century Gothic" panose="020B0502020202020204" pitchFamily="34" charset="0"/>
              <a:ea typeface="Calibri" panose="020F0502020204030204" pitchFamily="34" charset="0"/>
              <a:cs typeface="Times New Roman" panose="02020603050405020304" pitchFamily="18" charset="0"/>
            </a:endParaRPr>
          </a:p>
          <a:p>
            <a:pPr lvl="1">
              <a:buFont typeface="Wingdings" panose="05000000000000000000" pitchFamily="2" charset="2"/>
              <a:buChar char="Ø"/>
            </a:pPr>
            <a:r>
              <a:rPr lang="en-CA" sz="1300" dirty="0">
                <a:latin typeface="Century Gothic" panose="020B0502020202020204" pitchFamily="34" charset="0"/>
                <a:cs typeface="Times New Roman" panose="02020603050405020304" pitchFamily="18" charset="0"/>
              </a:rPr>
              <a:t>Orientation to Ontario Sessions include Settler history, colonization, and Reconciliation Report Recommendations</a:t>
            </a:r>
          </a:p>
          <a:p>
            <a:pPr lvl="1">
              <a:buFont typeface="Wingdings" panose="05000000000000000000" pitchFamily="2" charset="2"/>
              <a:buChar char="Ø"/>
            </a:pPr>
            <a:r>
              <a:rPr lang="en-CA" sz="1300" dirty="0">
                <a:latin typeface="Century Gothic" panose="020B0502020202020204" pitchFamily="34" charset="0"/>
                <a:cs typeface="Times New Roman" panose="02020603050405020304" pitchFamily="18" charset="0"/>
              </a:rPr>
              <a:t>Joint youth programming offered by settlement agencies and FN and Indigenous serving agencies </a:t>
            </a:r>
          </a:p>
          <a:p>
            <a:pPr lvl="1">
              <a:buFont typeface="Wingdings" panose="05000000000000000000" pitchFamily="2" charset="2"/>
              <a:buChar char="Ø"/>
            </a:pPr>
            <a:r>
              <a:rPr lang="en-CA" sz="1300" dirty="0">
                <a:latin typeface="Century Gothic" panose="020B0502020202020204" pitchFamily="34" charset="0"/>
                <a:cs typeface="Times New Roman" panose="02020603050405020304" pitchFamily="18" charset="0"/>
              </a:rPr>
              <a:t>Newcomers hired by FN and Indigenous servicing agencies</a:t>
            </a:r>
          </a:p>
          <a:p>
            <a:endParaRPr lang="en-US" dirty="0"/>
          </a:p>
        </p:txBody>
      </p:sp>
      <p:sp>
        <p:nvSpPr>
          <p:cNvPr id="23" name="Isosceles Triangle 22">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16" name="Graphic 15" descr="Hourglass Finished with solid fill">
            <a:extLst>
              <a:ext uri="{FF2B5EF4-FFF2-40B4-BE49-F238E27FC236}">
                <a16:creationId xmlns:a16="http://schemas.microsoft.com/office/drawing/2014/main" xmlns="" id="{E8CF5F69-6FF1-4D24-B6A8-1C64D8B7B4B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775628" y="2422456"/>
            <a:ext cx="685422" cy="685422"/>
          </a:xfrm>
          <a:prstGeom prst="rect">
            <a:avLst/>
          </a:prstGeom>
        </p:spPr>
      </p:pic>
      <p:sp>
        <p:nvSpPr>
          <p:cNvPr id="10" name="Content Placeholder 2">
            <a:extLst>
              <a:ext uri="{FF2B5EF4-FFF2-40B4-BE49-F238E27FC236}">
                <a16:creationId xmlns:a16="http://schemas.microsoft.com/office/drawing/2014/main" xmlns="" id="{BCF2213C-4F36-4219-B062-4FED5E572803}"/>
              </a:ext>
            </a:extLst>
          </p:cNvPr>
          <p:cNvSpPr txBox="1">
            <a:spLocks/>
          </p:cNvSpPr>
          <p:nvPr/>
        </p:nvSpPr>
        <p:spPr>
          <a:xfrm>
            <a:off x="6971815" y="2060227"/>
            <a:ext cx="4771452" cy="408781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fr-FR" sz="1900" dirty="0">
                <a:latin typeface="Century Gothic" panose="020B0502020202020204" pitchFamily="34" charset="0"/>
                <a:ea typeface="Calibri" panose="020F0502020204030204" pitchFamily="34" charset="0"/>
                <a:cs typeface="Times New Roman" panose="02020603050405020304" pitchFamily="18" charset="0"/>
              </a:rPr>
              <a:t>2. Dans la mesure du possible, les agences d'immigration devraient soutenir et aider ceux qui travaillent directement à faciliter la réconciliation, et les efforts de réconciliation devraient inclure activement les nouveaux arrivants.</a:t>
            </a:r>
            <a:endParaRPr lang="en-US" sz="2000" dirty="0"/>
          </a:p>
          <a:p>
            <a:pPr>
              <a:buFont typeface="Wingdings" panose="05000000000000000000" pitchFamily="2" charset="2"/>
              <a:buChar char="Ø"/>
            </a:pPr>
            <a:r>
              <a:rPr lang="fr-FR" sz="1200" dirty="0">
                <a:latin typeface="Century Gothic" panose="020B0502020202020204" pitchFamily="34" charset="0"/>
                <a:cs typeface="Times New Roman" panose="02020603050405020304" pitchFamily="18" charset="0"/>
              </a:rPr>
              <a:t>Sessions d'orientation sur l'Ontario incluent l'histoire des colons, la colonisation et les recommandations du rapport de réconciliation.</a:t>
            </a:r>
          </a:p>
          <a:p>
            <a:pPr>
              <a:buFont typeface="Wingdings" panose="05000000000000000000" pitchFamily="2" charset="2"/>
              <a:buChar char="Ø"/>
            </a:pPr>
            <a:r>
              <a:rPr lang="fr-FR" sz="1200" dirty="0">
                <a:latin typeface="Century Gothic" panose="020B0502020202020204" pitchFamily="34" charset="0"/>
                <a:cs typeface="Times New Roman" panose="02020603050405020304" pitchFamily="18" charset="0"/>
              </a:rPr>
              <a:t>Programmes conjoints pour les jeunes offerts par les organismes d'établissement, et les agences servant les PN et les Autochtones.</a:t>
            </a:r>
          </a:p>
          <a:p>
            <a:pPr>
              <a:buFont typeface="Wingdings" panose="05000000000000000000" pitchFamily="2" charset="2"/>
              <a:buChar char="Ø"/>
            </a:pPr>
            <a:r>
              <a:rPr lang="fr-FR" sz="1200" dirty="0">
                <a:latin typeface="Century Gothic" panose="020B0502020202020204" pitchFamily="34" charset="0"/>
                <a:cs typeface="Times New Roman" panose="02020603050405020304" pitchFamily="18" charset="0"/>
              </a:rPr>
              <a:t>Nouveaux arrivants embauchés par les agences de service des PN et des Autochtones.</a:t>
            </a:r>
            <a:endParaRPr lang="en-CA" sz="1200" dirty="0">
              <a:latin typeface="Century Gothic" panose="020B0502020202020204" pitchFamily="34" charset="0"/>
              <a:cs typeface="Times New Roman" panose="02020603050405020304" pitchFamily="18" charset="0"/>
            </a:endParaRPr>
          </a:p>
          <a:p>
            <a:pPr marL="0" indent="0">
              <a:buFont typeface="Wingdings 3" charset="2"/>
              <a:buNone/>
            </a:pPr>
            <a:endParaRPr lang="en-US" dirty="0"/>
          </a:p>
        </p:txBody>
      </p:sp>
      <p:sp>
        <p:nvSpPr>
          <p:cNvPr id="12" name="TextBox 11">
            <a:extLst>
              <a:ext uri="{FF2B5EF4-FFF2-40B4-BE49-F238E27FC236}">
                <a16:creationId xmlns:a16="http://schemas.microsoft.com/office/drawing/2014/main" xmlns="" id="{A827C11D-2C6B-4A05-92B4-1EAAB15836FB}"/>
              </a:ext>
            </a:extLst>
          </p:cNvPr>
          <p:cNvSpPr txBox="1"/>
          <p:nvPr/>
        </p:nvSpPr>
        <p:spPr>
          <a:xfrm>
            <a:off x="6971815" y="646100"/>
            <a:ext cx="3783052" cy="1115793"/>
          </a:xfrm>
          <a:prstGeom prst="rect">
            <a:avLst/>
          </a:prstGeom>
          <a:noFill/>
        </p:spPr>
        <p:txBody>
          <a:bodyPr wrap="square">
            <a:spAutoFit/>
          </a:bodyPr>
          <a:lstStyle/>
          <a:p>
            <a:r>
              <a:rPr lang="fr-FR" sz="3200" b="1" dirty="0">
                <a:solidFill>
                  <a:schemeClr val="accent3">
                    <a:lumMod val="50000"/>
                  </a:schemeClr>
                </a:solidFill>
                <a:latin typeface="Century Gothic" panose="020B0502020202020204" pitchFamily="34" charset="0"/>
              </a:rPr>
              <a:t>Mise à jour sur les actions de 2020</a:t>
            </a:r>
            <a:endParaRPr lang="en-US" sz="3200" dirty="0"/>
          </a:p>
        </p:txBody>
      </p:sp>
      <p:pic>
        <p:nvPicPr>
          <p:cNvPr id="13" name="Picture 12">
            <a:extLst>
              <a:ext uri="{FF2B5EF4-FFF2-40B4-BE49-F238E27FC236}">
                <a16:creationId xmlns:a16="http://schemas.microsoft.com/office/drawing/2014/main" xmlns="" id="{8DCDCAA4-7F49-4D7D-882D-55B325B88DC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43341" t="4926" r="46650" b="7031"/>
          <a:stretch/>
        </p:blipFill>
        <p:spPr>
          <a:xfrm>
            <a:off x="11866811" y="6523592"/>
            <a:ext cx="278130" cy="272641"/>
          </a:xfrm>
          <a:prstGeom prst="rect">
            <a:avLst/>
          </a:prstGeom>
        </p:spPr>
      </p:pic>
    </p:spTree>
    <p:extLst>
      <p:ext uri="{BB962C8B-B14F-4D97-AF65-F5344CB8AC3E}">
        <p14:creationId xmlns:p14="http://schemas.microsoft.com/office/powerpoint/2010/main" val="340263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2F62790-1BCF-4FFD-AEB5-05FD59E4C315}"/>
              </a:ext>
            </a:extLst>
          </p:cNvPr>
          <p:cNvSpPr>
            <a:spLocks noGrp="1"/>
          </p:cNvSpPr>
          <p:nvPr>
            <p:ph type="title"/>
          </p:nvPr>
        </p:nvSpPr>
        <p:spPr>
          <a:xfrm>
            <a:off x="1023982" y="609601"/>
            <a:ext cx="4796954" cy="1152292"/>
          </a:xfrm>
        </p:spPr>
        <p:txBody>
          <a:bodyPr>
            <a:normAutofit fontScale="90000"/>
          </a:bodyPr>
          <a:lstStyle/>
          <a:p>
            <a:r>
              <a:rPr lang="en-US" b="1" dirty="0">
                <a:solidFill>
                  <a:schemeClr val="accent3">
                    <a:lumMod val="50000"/>
                  </a:schemeClr>
                </a:solidFill>
                <a:latin typeface="Century Gothic" panose="020B0502020202020204" pitchFamily="34" charset="0"/>
              </a:rPr>
              <a:t>Update on Action Items from 2020</a:t>
            </a:r>
            <a:endParaRPr lang="en-US" b="1" i="1" dirty="0">
              <a:solidFill>
                <a:schemeClr val="accent3">
                  <a:lumMod val="50000"/>
                </a:schemeClr>
              </a:solidFill>
              <a:latin typeface="Century Gothic" panose="020B0502020202020204" pitchFamily="34" charset="0"/>
            </a:endParaRPr>
          </a:p>
        </p:txBody>
      </p:sp>
      <p:sp>
        <p:nvSpPr>
          <p:cNvPr id="21" name="Isosceles Triangle 20">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300D21EE-4A22-4195-BF98-766EC7A588ED}"/>
              </a:ext>
            </a:extLst>
          </p:cNvPr>
          <p:cNvSpPr>
            <a:spLocks noGrp="1"/>
          </p:cNvSpPr>
          <p:nvPr>
            <p:ph idx="1"/>
          </p:nvPr>
        </p:nvSpPr>
        <p:spPr>
          <a:xfrm>
            <a:off x="842597" y="2160588"/>
            <a:ext cx="4619089" cy="4087811"/>
          </a:xfrm>
        </p:spPr>
        <p:txBody>
          <a:bodyPr>
            <a:normAutofit/>
          </a:bodyPr>
          <a:lstStyle/>
          <a:p>
            <a:pPr marL="0" indent="0">
              <a:buNone/>
            </a:pPr>
            <a:r>
              <a:rPr lang="en-CA" sz="2400" dirty="0">
                <a:latin typeface="Century Gothic" panose="020B0502020202020204" pitchFamily="34" charset="0"/>
                <a:ea typeface="Calibri" panose="020F0502020204030204" pitchFamily="34" charset="0"/>
                <a:cs typeface="Times New Roman" panose="02020603050405020304" pitchFamily="18" charset="0"/>
              </a:rPr>
              <a:t>3. </a:t>
            </a:r>
            <a:r>
              <a:rPr lang="en-CA" sz="2400" dirty="0">
                <a:effectLst/>
                <a:latin typeface="Century Gothic" panose="020B0502020202020204" pitchFamily="34" charset="0"/>
                <a:ea typeface="Calibri" panose="020F0502020204030204" pitchFamily="34" charset="0"/>
                <a:cs typeface="Times New Roman" panose="02020603050405020304" pitchFamily="18" charset="0"/>
              </a:rPr>
              <a:t>The Steering Committee, via one of its member organizations, should submit a proposal to </a:t>
            </a:r>
            <a:r>
              <a:rPr lang="en-CA" sz="2400" dirty="0" err="1">
                <a:effectLst/>
                <a:latin typeface="Century Gothic" panose="020B0502020202020204" pitchFamily="34" charset="0"/>
                <a:ea typeface="Calibri" panose="020F0502020204030204" pitchFamily="34" charset="0"/>
                <a:cs typeface="Times New Roman" panose="02020603050405020304" pitchFamily="18" charset="0"/>
              </a:rPr>
              <a:t>FedNor</a:t>
            </a:r>
            <a:r>
              <a:rPr lang="en-CA" sz="2400" dirty="0">
                <a:effectLst/>
                <a:latin typeface="Century Gothic" panose="020B0502020202020204" pitchFamily="34" charset="0"/>
                <a:ea typeface="Calibri" panose="020F0502020204030204" pitchFamily="34" charset="0"/>
                <a:cs typeface="Times New Roman" panose="02020603050405020304" pitchFamily="18" charset="0"/>
              </a:rPr>
              <a:t> to fund a coordinated marketing plan for Ontario’s Northern Regions – this plan should reflect the themes and findings of the Come North event.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Wingdings" panose="05000000000000000000" pitchFamily="2" charset="2"/>
              <a:buChar char="Ø"/>
            </a:pPr>
            <a:r>
              <a:rPr lang="en-CA" sz="1300" dirty="0">
                <a:latin typeface="Century Gothic" panose="020B0502020202020204" pitchFamily="34" charset="0"/>
                <a:ea typeface="Calibri" panose="020F0502020204030204" pitchFamily="34" charset="0"/>
                <a:cs typeface="Times New Roman" panose="02020603050405020304" pitchFamily="18" charset="0"/>
              </a:rPr>
              <a:t>Pending decision by organization to pick up</a:t>
            </a:r>
          </a:p>
          <a:p>
            <a:pPr lvl="1">
              <a:buFont typeface="Wingdings" panose="05000000000000000000" pitchFamily="2" charset="2"/>
              <a:buChar char="Ø"/>
            </a:pPr>
            <a:r>
              <a:rPr lang="en-CA" sz="1300" dirty="0">
                <a:latin typeface="Century Gothic" panose="020B0502020202020204" pitchFamily="34" charset="0"/>
                <a:ea typeface="Calibri" panose="020F0502020204030204" pitchFamily="34" charset="0"/>
                <a:cs typeface="Times New Roman" panose="02020603050405020304" pitchFamily="18" charset="0"/>
              </a:rPr>
              <a:t>Delayed by COVID factor</a:t>
            </a:r>
          </a:p>
          <a:p>
            <a:endParaRPr lang="en-US" dirty="0"/>
          </a:p>
        </p:txBody>
      </p:sp>
      <p:sp>
        <p:nvSpPr>
          <p:cNvPr id="23" name="Isosceles Triangle 22">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Content Placeholder 2">
            <a:extLst>
              <a:ext uri="{FF2B5EF4-FFF2-40B4-BE49-F238E27FC236}">
                <a16:creationId xmlns:a16="http://schemas.microsoft.com/office/drawing/2014/main" xmlns="" id="{BCF2213C-4F36-4219-B062-4FED5E572803}"/>
              </a:ext>
            </a:extLst>
          </p:cNvPr>
          <p:cNvSpPr txBox="1">
            <a:spLocks/>
          </p:cNvSpPr>
          <p:nvPr/>
        </p:nvSpPr>
        <p:spPr>
          <a:xfrm>
            <a:off x="6971815" y="2060226"/>
            <a:ext cx="4894996" cy="446336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fr-FR" sz="2400" dirty="0">
                <a:latin typeface="Century Gothic" panose="020B0502020202020204" pitchFamily="34" charset="0"/>
                <a:ea typeface="Calibri" panose="020F0502020204030204" pitchFamily="34" charset="0"/>
                <a:cs typeface="Times New Roman" panose="02020603050405020304" pitchFamily="18" charset="0"/>
              </a:rPr>
              <a:t>3. Le comité directeur, par une de ses organisations membres, doit soumettre une proposition à </a:t>
            </a:r>
            <a:r>
              <a:rPr lang="fr-FR" sz="2400" dirty="0" err="1">
                <a:latin typeface="Century Gothic" panose="020B0502020202020204" pitchFamily="34" charset="0"/>
                <a:ea typeface="Calibri" panose="020F0502020204030204" pitchFamily="34" charset="0"/>
                <a:cs typeface="Times New Roman" panose="02020603050405020304" pitchFamily="18" charset="0"/>
              </a:rPr>
              <a:t>FedNor</a:t>
            </a:r>
            <a:r>
              <a:rPr lang="fr-FR" sz="2400" dirty="0">
                <a:latin typeface="Century Gothic" panose="020B0502020202020204" pitchFamily="34" charset="0"/>
                <a:ea typeface="Calibri" panose="020F0502020204030204" pitchFamily="34" charset="0"/>
                <a:cs typeface="Times New Roman" panose="02020603050405020304" pitchFamily="18" charset="0"/>
              </a:rPr>
              <a:t> pour financer un plan de marketing coordonné pour les régions du nord de l'Ontario – ce plan doit refléter les thèmes et les résultats de l'événement Viens au nord.</a:t>
            </a:r>
            <a:endParaRPr lang="en-US" sz="2400" dirty="0"/>
          </a:p>
          <a:p>
            <a:pPr>
              <a:buFont typeface="Wingdings" panose="05000000000000000000" pitchFamily="2" charset="2"/>
              <a:buChar char="Ø"/>
            </a:pPr>
            <a:r>
              <a:rPr lang="fr-FR" sz="1300" dirty="0">
                <a:latin typeface="Century Gothic" panose="020B0502020202020204" pitchFamily="34" charset="0"/>
                <a:ea typeface="Calibri" panose="020F0502020204030204" pitchFamily="34" charset="0"/>
                <a:cs typeface="Times New Roman" panose="02020603050405020304" pitchFamily="18" charset="0"/>
              </a:rPr>
              <a:t>En attente de la décision de l'organisation de ramasser</a:t>
            </a:r>
          </a:p>
          <a:p>
            <a:pPr>
              <a:buFont typeface="Wingdings" panose="05000000000000000000" pitchFamily="2" charset="2"/>
              <a:buChar char="Ø"/>
            </a:pPr>
            <a:r>
              <a:rPr lang="fr-FR" sz="1300" dirty="0">
                <a:latin typeface="Century Gothic" panose="020B0502020202020204" pitchFamily="34" charset="0"/>
                <a:ea typeface="Calibri" panose="020F0502020204030204" pitchFamily="34" charset="0"/>
                <a:cs typeface="Times New Roman" panose="02020603050405020304" pitchFamily="18" charset="0"/>
              </a:rPr>
              <a:t>Retardé par le facteur COVID</a:t>
            </a:r>
            <a:endParaRPr lang="en-CA" sz="1300" dirty="0">
              <a:latin typeface="Century Gothic" panose="020B0502020202020204" pitchFamily="34" charset="0"/>
              <a:cs typeface="Times New Roman" panose="02020603050405020304" pitchFamily="18" charset="0"/>
            </a:endParaRPr>
          </a:p>
          <a:p>
            <a:pPr marL="0" indent="0">
              <a:buFont typeface="Wingdings 3" charset="2"/>
              <a:buNone/>
            </a:pPr>
            <a:endParaRPr lang="en-US" dirty="0"/>
          </a:p>
        </p:txBody>
      </p:sp>
      <p:sp>
        <p:nvSpPr>
          <p:cNvPr id="12" name="TextBox 11">
            <a:extLst>
              <a:ext uri="{FF2B5EF4-FFF2-40B4-BE49-F238E27FC236}">
                <a16:creationId xmlns:a16="http://schemas.microsoft.com/office/drawing/2014/main" xmlns="" id="{A827C11D-2C6B-4A05-92B4-1EAAB15836FB}"/>
              </a:ext>
            </a:extLst>
          </p:cNvPr>
          <p:cNvSpPr txBox="1"/>
          <p:nvPr/>
        </p:nvSpPr>
        <p:spPr>
          <a:xfrm>
            <a:off x="6971815" y="646100"/>
            <a:ext cx="3783052" cy="1115793"/>
          </a:xfrm>
          <a:prstGeom prst="rect">
            <a:avLst/>
          </a:prstGeom>
          <a:noFill/>
        </p:spPr>
        <p:txBody>
          <a:bodyPr wrap="square">
            <a:spAutoFit/>
          </a:bodyPr>
          <a:lstStyle/>
          <a:p>
            <a:r>
              <a:rPr lang="fr-FR" sz="3200" b="1" dirty="0">
                <a:solidFill>
                  <a:schemeClr val="accent3">
                    <a:lumMod val="50000"/>
                  </a:schemeClr>
                </a:solidFill>
                <a:latin typeface="Century Gothic" panose="020B0502020202020204" pitchFamily="34" charset="0"/>
              </a:rPr>
              <a:t>Mise à jour sur les actions de 2020</a:t>
            </a:r>
            <a:endParaRPr lang="en-US" sz="3200" dirty="0"/>
          </a:p>
        </p:txBody>
      </p:sp>
      <p:pic>
        <p:nvPicPr>
          <p:cNvPr id="13" name="Picture 12">
            <a:extLst>
              <a:ext uri="{FF2B5EF4-FFF2-40B4-BE49-F238E27FC236}">
                <a16:creationId xmlns:a16="http://schemas.microsoft.com/office/drawing/2014/main" xmlns="" id="{8DCDCAA4-7F49-4D7D-882D-55B325B88DC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3341" t="4926" r="46650" b="7031"/>
          <a:stretch/>
        </p:blipFill>
        <p:spPr>
          <a:xfrm>
            <a:off x="11866811" y="6523592"/>
            <a:ext cx="278130" cy="272641"/>
          </a:xfrm>
          <a:prstGeom prst="rect">
            <a:avLst/>
          </a:prstGeom>
        </p:spPr>
      </p:pic>
      <p:pic>
        <p:nvPicPr>
          <p:cNvPr id="11" name="Graphic 10" descr="Checkbox Crossed with solid fill">
            <a:extLst>
              <a:ext uri="{FF2B5EF4-FFF2-40B4-BE49-F238E27FC236}">
                <a16:creationId xmlns:a16="http://schemas.microsoft.com/office/drawing/2014/main" xmlns="" id="{9E50E915-6174-4B56-A868-0535ACEC69F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638800" y="2464025"/>
            <a:ext cx="914400" cy="914400"/>
          </a:xfrm>
          <a:prstGeom prst="rect">
            <a:avLst/>
          </a:prstGeom>
        </p:spPr>
      </p:pic>
    </p:spTree>
    <p:extLst>
      <p:ext uri="{BB962C8B-B14F-4D97-AF65-F5344CB8AC3E}">
        <p14:creationId xmlns:p14="http://schemas.microsoft.com/office/powerpoint/2010/main" val="283093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2F62790-1BCF-4FFD-AEB5-05FD59E4C315}"/>
              </a:ext>
            </a:extLst>
          </p:cNvPr>
          <p:cNvSpPr>
            <a:spLocks noGrp="1"/>
          </p:cNvSpPr>
          <p:nvPr>
            <p:ph type="title"/>
          </p:nvPr>
        </p:nvSpPr>
        <p:spPr>
          <a:xfrm>
            <a:off x="1023982" y="609601"/>
            <a:ext cx="4796954" cy="1152292"/>
          </a:xfrm>
        </p:spPr>
        <p:txBody>
          <a:bodyPr>
            <a:normAutofit fontScale="90000"/>
          </a:bodyPr>
          <a:lstStyle/>
          <a:p>
            <a:r>
              <a:rPr lang="en-US" b="1" dirty="0">
                <a:solidFill>
                  <a:schemeClr val="accent3">
                    <a:lumMod val="50000"/>
                  </a:schemeClr>
                </a:solidFill>
                <a:latin typeface="Century Gothic" panose="020B0502020202020204" pitchFamily="34" charset="0"/>
              </a:rPr>
              <a:t>Update on Action Items from 2020</a:t>
            </a:r>
            <a:endParaRPr lang="en-US" b="1" i="1" dirty="0">
              <a:solidFill>
                <a:schemeClr val="accent3">
                  <a:lumMod val="50000"/>
                </a:schemeClr>
              </a:solidFill>
              <a:latin typeface="Century Gothic" panose="020B0502020202020204" pitchFamily="34" charset="0"/>
            </a:endParaRPr>
          </a:p>
        </p:txBody>
      </p:sp>
      <p:sp>
        <p:nvSpPr>
          <p:cNvPr id="21" name="Isosceles Triangle 20">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300D21EE-4A22-4195-BF98-766EC7A588ED}"/>
              </a:ext>
            </a:extLst>
          </p:cNvPr>
          <p:cNvSpPr>
            <a:spLocks noGrp="1"/>
          </p:cNvSpPr>
          <p:nvPr>
            <p:ph idx="1"/>
          </p:nvPr>
        </p:nvSpPr>
        <p:spPr>
          <a:xfrm>
            <a:off x="842597" y="2160588"/>
            <a:ext cx="4619089" cy="4087811"/>
          </a:xfrm>
        </p:spPr>
        <p:txBody>
          <a:bodyPr>
            <a:normAutofit fontScale="92500" lnSpcReduction="10000"/>
          </a:bodyPr>
          <a:lstStyle/>
          <a:p>
            <a:pPr marL="0" indent="0">
              <a:buNone/>
            </a:pPr>
            <a:r>
              <a:rPr lang="en-CA" sz="2400" dirty="0">
                <a:effectLst/>
                <a:latin typeface="Century Gothic" panose="020B0502020202020204" pitchFamily="34" charset="0"/>
                <a:ea typeface="Calibri" panose="020F0502020204030204" pitchFamily="34" charset="0"/>
                <a:cs typeface="Times New Roman" panose="02020603050405020304" pitchFamily="18" charset="0"/>
              </a:rPr>
              <a:t>4. The Immigration portals should immediately be rebranded as “welcoming” portals to reflect the shift in focus from exclusively immigration, to retention, reconciliation, and migration.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Wingdings" panose="05000000000000000000" pitchFamily="2" charset="2"/>
              <a:buChar char="Ø"/>
            </a:pPr>
            <a:r>
              <a:rPr lang="en-CA" sz="1300" dirty="0">
                <a:latin typeface="Century Gothic" panose="020B0502020202020204" pitchFamily="34" charset="0"/>
              </a:rPr>
              <a:t>Ongoing discussions regarding involvement by LIPs  </a:t>
            </a:r>
            <a:r>
              <a:rPr lang="en-CA" sz="1300" dirty="0" err="1">
                <a:latin typeface="Century Gothic" panose="020B0502020202020204" pitchFamily="34" charset="0"/>
              </a:rPr>
              <a:t>wrt</a:t>
            </a:r>
            <a:r>
              <a:rPr lang="en-CA" sz="1300" dirty="0">
                <a:latin typeface="Century Gothic" panose="020B0502020202020204" pitchFamily="34" charset="0"/>
              </a:rPr>
              <a:t> portals and web-based services (direct – vs- indirect services) </a:t>
            </a:r>
          </a:p>
          <a:p>
            <a:pPr lvl="1">
              <a:buFont typeface="Wingdings" panose="05000000000000000000" pitchFamily="2" charset="2"/>
              <a:buChar char="Ø"/>
            </a:pPr>
            <a:r>
              <a:rPr lang="en-CA" sz="1300" dirty="0">
                <a:latin typeface="Century Gothic" panose="020B0502020202020204" pitchFamily="34" charset="0"/>
              </a:rPr>
              <a:t>NW – ideally some sort of regional mandate organization  e.g. Northwestern Ontario Municipal Association w settlement and Indigenous service supports </a:t>
            </a:r>
          </a:p>
          <a:p>
            <a:pPr lvl="1">
              <a:buFont typeface="Wingdings" panose="05000000000000000000" pitchFamily="2" charset="2"/>
              <a:buChar char="Ø"/>
            </a:pPr>
            <a:r>
              <a:rPr lang="en-CA" sz="1300" dirty="0">
                <a:latin typeface="Century Gothic" panose="020B0502020202020204" pitchFamily="34" charset="0"/>
              </a:rPr>
              <a:t>NE – Timmins LIP interested, w settlement and Indigenous services Delayed by COVID factor</a:t>
            </a:r>
          </a:p>
          <a:p>
            <a:pPr lvl="1">
              <a:buFont typeface="Wingdings" panose="05000000000000000000" pitchFamily="2" charset="2"/>
              <a:buChar char="Ø"/>
            </a:pPr>
            <a:r>
              <a:rPr lang="en-CA" sz="1300" dirty="0">
                <a:latin typeface="Century Gothic" panose="020B0502020202020204" pitchFamily="34" charset="0"/>
              </a:rPr>
              <a:t>More movement on this likely summer 2021</a:t>
            </a:r>
          </a:p>
          <a:p>
            <a:endParaRPr lang="en-US" dirty="0"/>
          </a:p>
        </p:txBody>
      </p:sp>
      <p:sp>
        <p:nvSpPr>
          <p:cNvPr id="23" name="Isosceles Triangle 22">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Content Placeholder 2">
            <a:extLst>
              <a:ext uri="{FF2B5EF4-FFF2-40B4-BE49-F238E27FC236}">
                <a16:creationId xmlns:a16="http://schemas.microsoft.com/office/drawing/2014/main" xmlns="" id="{BCF2213C-4F36-4219-B062-4FED5E572803}"/>
              </a:ext>
            </a:extLst>
          </p:cNvPr>
          <p:cNvSpPr txBox="1">
            <a:spLocks/>
          </p:cNvSpPr>
          <p:nvPr/>
        </p:nvSpPr>
        <p:spPr>
          <a:xfrm>
            <a:off x="6971815" y="2060227"/>
            <a:ext cx="4771452" cy="4365287"/>
          </a:xfrm>
          <a:prstGeom prst="rect">
            <a:avLst/>
          </a:prstGeom>
        </p:spPr>
        <p:txBody>
          <a:bodyPr vert="horz" lIns="91440" tIns="45720" rIns="91440" bIns="45720" rtlCol="0">
            <a:normAutofit fontScale="55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fr-FR" sz="3500" dirty="0">
                <a:latin typeface="Century Gothic" panose="020B0502020202020204" pitchFamily="34" charset="0"/>
                <a:ea typeface="Calibri" panose="020F0502020204030204" pitchFamily="34" charset="0"/>
                <a:cs typeface="Times New Roman" panose="02020603050405020304" pitchFamily="18" charset="0"/>
              </a:rPr>
              <a:t>4. Les portails sur l'immigration devraient être immédiatement renommés "portails d'accueil" afin de refléter le changement d'orientation, qui ne se concentre plus exclusivement sur l'immigration, mais aussi sur la rétention, la réconciliation et la migration.</a:t>
            </a:r>
          </a:p>
          <a:p>
            <a:pPr>
              <a:buFont typeface="Wingdings" panose="05000000000000000000" pitchFamily="2" charset="2"/>
              <a:buChar char="Ø"/>
            </a:pPr>
            <a:r>
              <a:rPr lang="fr-FR" sz="2200" dirty="0">
                <a:latin typeface="Century Gothic" panose="020B0502020202020204" pitchFamily="34" charset="0"/>
              </a:rPr>
              <a:t>Discussions en cours concernant la participation des PLI aux portails et aux services en ligne (services directs et indirects). </a:t>
            </a:r>
          </a:p>
          <a:p>
            <a:pPr>
              <a:buFont typeface="Wingdings" panose="05000000000000000000" pitchFamily="2" charset="2"/>
              <a:buChar char="Ø"/>
            </a:pPr>
            <a:r>
              <a:rPr lang="fr-FR" sz="2200" dirty="0">
                <a:latin typeface="Century Gothic" panose="020B0502020202020204" pitchFamily="34" charset="0"/>
              </a:rPr>
              <a:t>NO - idéalement, une organisation à mandat régional, p. ex. l'Association des municipalités du Nord-Ouest de l'Ontario, avec des services d'établissement et des services aux Autochtones.</a:t>
            </a:r>
          </a:p>
          <a:p>
            <a:pPr>
              <a:buFont typeface="Wingdings" panose="05000000000000000000" pitchFamily="2" charset="2"/>
              <a:buChar char="Ø"/>
            </a:pPr>
            <a:r>
              <a:rPr lang="fr-FR" sz="2200" dirty="0">
                <a:latin typeface="Century Gothic" panose="020B0502020202020204" pitchFamily="34" charset="0"/>
              </a:rPr>
              <a:t>NE - le PLI de Timmins est intéressé, avec des services d'établissement et des services aux Autochtones. Retardé par le facteur COVID</a:t>
            </a:r>
          </a:p>
          <a:p>
            <a:pPr>
              <a:buFont typeface="Wingdings" panose="05000000000000000000" pitchFamily="2" charset="2"/>
              <a:buChar char="Ø"/>
            </a:pPr>
            <a:r>
              <a:rPr lang="fr-FR" sz="2200" dirty="0">
                <a:latin typeface="Century Gothic" panose="020B0502020202020204" pitchFamily="34" charset="0"/>
              </a:rPr>
              <a:t>Plus de progrès dans ce domaine probablement à l'été 2021</a:t>
            </a:r>
            <a:endParaRPr lang="en-CA" sz="2200" dirty="0">
              <a:latin typeface="Century Gothic" panose="020B0502020202020204" pitchFamily="34" charset="0"/>
              <a:cs typeface="Times New Roman" panose="02020603050405020304" pitchFamily="18" charset="0"/>
            </a:endParaRPr>
          </a:p>
          <a:p>
            <a:pPr marL="0" indent="0">
              <a:buFont typeface="Wingdings 3" charset="2"/>
              <a:buNone/>
            </a:pPr>
            <a:endParaRPr lang="en-US" dirty="0"/>
          </a:p>
        </p:txBody>
      </p:sp>
      <p:sp>
        <p:nvSpPr>
          <p:cNvPr id="12" name="TextBox 11">
            <a:extLst>
              <a:ext uri="{FF2B5EF4-FFF2-40B4-BE49-F238E27FC236}">
                <a16:creationId xmlns:a16="http://schemas.microsoft.com/office/drawing/2014/main" xmlns="" id="{A827C11D-2C6B-4A05-92B4-1EAAB15836FB}"/>
              </a:ext>
            </a:extLst>
          </p:cNvPr>
          <p:cNvSpPr txBox="1"/>
          <p:nvPr/>
        </p:nvSpPr>
        <p:spPr>
          <a:xfrm>
            <a:off x="6971815" y="646100"/>
            <a:ext cx="3783052" cy="1115793"/>
          </a:xfrm>
          <a:prstGeom prst="rect">
            <a:avLst/>
          </a:prstGeom>
          <a:noFill/>
        </p:spPr>
        <p:txBody>
          <a:bodyPr wrap="square">
            <a:spAutoFit/>
          </a:bodyPr>
          <a:lstStyle/>
          <a:p>
            <a:r>
              <a:rPr lang="fr-FR" sz="3200" b="1" dirty="0">
                <a:solidFill>
                  <a:schemeClr val="accent3">
                    <a:lumMod val="50000"/>
                  </a:schemeClr>
                </a:solidFill>
                <a:latin typeface="Century Gothic" panose="020B0502020202020204" pitchFamily="34" charset="0"/>
              </a:rPr>
              <a:t>Mise à jour sur les actions de 2020</a:t>
            </a:r>
            <a:endParaRPr lang="en-US" sz="3200" dirty="0"/>
          </a:p>
        </p:txBody>
      </p:sp>
      <p:pic>
        <p:nvPicPr>
          <p:cNvPr id="13" name="Picture 12">
            <a:extLst>
              <a:ext uri="{FF2B5EF4-FFF2-40B4-BE49-F238E27FC236}">
                <a16:creationId xmlns:a16="http://schemas.microsoft.com/office/drawing/2014/main" xmlns="" id="{8DCDCAA4-7F49-4D7D-882D-55B325B88DC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3341" t="4926" r="46650" b="7031"/>
          <a:stretch/>
        </p:blipFill>
        <p:spPr>
          <a:xfrm>
            <a:off x="11866811" y="6523592"/>
            <a:ext cx="278130" cy="272641"/>
          </a:xfrm>
          <a:prstGeom prst="rect">
            <a:avLst/>
          </a:prstGeom>
        </p:spPr>
      </p:pic>
      <p:pic>
        <p:nvPicPr>
          <p:cNvPr id="11" name="Graphic 10" descr="Checkbox Crossed with solid fill">
            <a:extLst>
              <a:ext uri="{FF2B5EF4-FFF2-40B4-BE49-F238E27FC236}">
                <a16:creationId xmlns:a16="http://schemas.microsoft.com/office/drawing/2014/main" xmlns="" id="{9E50E915-6174-4B56-A868-0535ACEC69F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638800" y="2464025"/>
            <a:ext cx="914400" cy="914400"/>
          </a:xfrm>
          <a:prstGeom prst="rect">
            <a:avLst/>
          </a:prstGeom>
        </p:spPr>
      </p:pic>
    </p:spTree>
    <p:extLst>
      <p:ext uri="{BB962C8B-B14F-4D97-AF65-F5344CB8AC3E}">
        <p14:creationId xmlns:p14="http://schemas.microsoft.com/office/powerpoint/2010/main" val="374371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2F62790-1BCF-4FFD-AEB5-05FD59E4C315}"/>
              </a:ext>
            </a:extLst>
          </p:cNvPr>
          <p:cNvSpPr>
            <a:spLocks noGrp="1"/>
          </p:cNvSpPr>
          <p:nvPr>
            <p:ph type="title"/>
          </p:nvPr>
        </p:nvSpPr>
        <p:spPr>
          <a:xfrm>
            <a:off x="1023982" y="609601"/>
            <a:ext cx="4796954" cy="1152292"/>
          </a:xfrm>
        </p:spPr>
        <p:txBody>
          <a:bodyPr>
            <a:normAutofit fontScale="90000"/>
          </a:bodyPr>
          <a:lstStyle/>
          <a:p>
            <a:r>
              <a:rPr lang="en-US" b="1" dirty="0">
                <a:solidFill>
                  <a:schemeClr val="accent3">
                    <a:lumMod val="50000"/>
                  </a:schemeClr>
                </a:solidFill>
                <a:latin typeface="Century Gothic" panose="020B0502020202020204" pitchFamily="34" charset="0"/>
              </a:rPr>
              <a:t>Update on Action Items from 2020</a:t>
            </a:r>
            <a:endParaRPr lang="en-US" b="1" i="1" dirty="0">
              <a:solidFill>
                <a:schemeClr val="accent3">
                  <a:lumMod val="50000"/>
                </a:schemeClr>
              </a:solidFill>
              <a:latin typeface="Century Gothic" panose="020B0502020202020204" pitchFamily="34" charset="0"/>
            </a:endParaRPr>
          </a:p>
        </p:txBody>
      </p:sp>
      <p:sp>
        <p:nvSpPr>
          <p:cNvPr id="21" name="Isosceles Triangle 20">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300D21EE-4A22-4195-BF98-766EC7A588ED}"/>
              </a:ext>
            </a:extLst>
          </p:cNvPr>
          <p:cNvSpPr>
            <a:spLocks noGrp="1"/>
          </p:cNvSpPr>
          <p:nvPr>
            <p:ph idx="1"/>
          </p:nvPr>
        </p:nvSpPr>
        <p:spPr>
          <a:xfrm>
            <a:off x="842597" y="2160588"/>
            <a:ext cx="4619089" cy="4087811"/>
          </a:xfrm>
        </p:spPr>
        <p:txBody>
          <a:bodyPr>
            <a:normAutofit fontScale="92500"/>
          </a:bodyPr>
          <a:lstStyle/>
          <a:p>
            <a:pPr marL="0" indent="0">
              <a:buNone/>
            </a:pPr>
            <a:r>
              <a:rPr lang="en-CA" sz="2400" dirty="0">
                <a:latin typeface="Century Gothic" panose="020B0502020202020204" pitchFamily="34" charset="0"/>
                <a:ea typeface="Calibri" panose="020F0502020204030204" pitchFamily="34" charset="0"/>
                <a:cs typeface="Times New Roman" panose="02020603050405020304" pitchFamily="18" charset="0"/>
              </a:rPr>
              <a:t>5. </a:t>
            </a:r>
            <a:r>
              <a:rPr lang="en-CA" sz="2400" dirty="0">
                <a:effectLst/>
                <a:latin typeface="Century Gothic" panose="020B0502020202020204" pitchFamily="34" charset="0"/>
                <a:ea typeface="Calibri" panose="020F0502020204030204" pitchFamily="34" charset="0"/>
                <a:cs typeface="Times New Roman" panose="02020603050405020304" pitchFamily="18" charset="0"/>
              </a:rPr>
              <a:t>The Timmins Local Immigration Partnership (LIP) should seek funding to update the Northeast Welcoming portal. </a:t>
            </a:r>
          </a:p>
          <a:p>
            <a:pPr lvl="1">
              <a:buFont typeface="Wingdings" panose="05000000000000000000" pitchFamily="2" charset="2"/>
              <a:buChar char="Ø"/>
            </a:pPr>
            <a:r>
              <a:rPr lang="en-CA" sz="1300" dirty="0">
                <a:latin typeface="Century Gothic" panose="020B0502020202020204" pitchFamily="34" charset="0"/>
                <a:ea typeface="Calibri" panose="020F0502020204030204" pitchFamily="34" charset="0"/>
                <a:cs typeface="Times New Roman" panose="02020603050405020304" pitchFamily="18" charset="0"/>
              </a:rPr>
              <a:t>Timmins LIP seeking partnership in addition to the North Bay &amp; District Multicultural Centre to secure funding</a:t>
            </a:r>
          </a:p>
          <a:p>
            <a:pPr lvl="1">
              <a:buFont typeface="Wingdings" panose="05000000000000000000" pitchFamily="2" charset="2"/>
              <a:buChar char="Ø"/>
            </a:pPr>
            <a:r>
              <a:rPr lang="en-CA" sz="1300" dirty="0">
                <a:latin typeface="Century Gothic" panose="020B0502020202020204" pitchFamily="34" charset="0"/>
                <a:ea typeface="Calibri" panose="020F0502020204030204" pitchFamily="34" charset="0"/>
                <a:cs typeface="Times New Roman" panose="02020603050405020304" pitchFamily="18" charset="0"/>
              </a:rPr>
              <a:t>Funding should include resources for staff position dedicated to keeping the community profiles and portal functions up to date &amp; to ensure that portal content is populated by information and service promotion re: reconciliation, retention, economic development </a:t>
            </a:r>
          </a:p>
          <a:p>
            <a:pPr lvl="1">
              <a:buFont typeface="Wingdings" panose="05000000000000000000" pitchFamily="2" charset="2"/>
              <a:buChar char="Ø"/>
            </a:pPr>
            <a:r>
              <a:rPr lang="en-CA" sz="1300" dirty="0">
                <a:latin typeface="Century Gothic" panose="020B0502020202020204" pitchFamily="34" charset="0"/>
                <a:ea typeface="Calibri" panose="020F0502020204030204" pitchFamily="34" charset="0"/>
                <a:cs typeface="Times New Roman" panose="02020603050405020304" pitchFamily="18" charset="0"/>
              </a:rPr>
              <a:t>Communities need to have a stake in these tools – a go-to resource that is relevant for day-to-day reference is the goal </a:t>
            </a:r>
          </a:p>
          <a:p>
            <a:pPr lvl="1">
              <a:buFont typeface="Wingdings" panose="05000000000000000000" pitchFamily="2" charset="2"/>
              <a:buChar char="Ø"/>
            </a:pPr>
            <a:endParaRPr lang="en-CA" sz="1300" dirty="0">
              <a:latin typeface="Century Gothic" panose="020B0502020202020204" pitchFamily="34" charset="0"/>
              <a:cs typeface="Times New Roman" panose="02020603050405020304" pitchFamily="18" charset="0"/>
            </a:endParaRPr>
          </a:p>
          <a:p>
            <a:pPr lvl="1">
              <a:buFont typeface="Wingdings" panose="05000000000000000000" pitchFamily="2" charset="2"/>
              <a:buChar char="Ø"/>
            </a:pPr>
            <a:endParaRPr lang="en-CA" sz="1300" dirty="0">
              <a:latin typeface="Century Gothic" panose="020B0502020202020204" pitchFamily="34" charset="0"/>
              <a:cs typeface="Times New Roman" panose="02020603050405020304" pitchFamily="18" charset="0"/>
            </a:endParaRPr>
          </a:p>
          <a:p>
            <a:endParaRPr lang="en-US" dirty="0"/>
          </a:p>
        </p:txBody>
      </p:sp>
      <p:sp>
        <p:nvSpPr>
          <p:cNvPr id="23" name="Isosceles Triangle 22">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Content Placeholder 2">
            <a:extLst>
              <a:ext uri="{FF2B5EF4-FFF2-40B4-BE49-F238E27FC236}">
                <a16:creationId xmlns:a16="http://schemas.microsoft.com/office/drawing/2014/main" xmlns="" id="{BCF2213C-4F36-4219-B062-4FED5E572803}"/>
              </a:ext>
            </a:extLst>
          </p:cNvPr>
          <p:cNvSpPr txBox="1">
            <a:spLocks/>
          </p:cNvSpPr>
          <p:nvPr/>
        </p:nvSpPr>
        <p:spPr>
          <a:xfrm>
            <a:off x="6971815" y="2060228"/>
            <a:ext cx="4771452" cy="4188172"/>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fr-FR" sz="3500" dirty="0">
                <a:latin typeface="Century Gothic" panose="020B0502020202020204" pitchFamily="34" charset="0"/>
                <a:ea typeface="Calibri" panose="020F0502020204030204" pitchFamily="34" charset="0"/>
                <a:cs typeface="Times New Roman" panose="02020603050405020304" pitchFamily="18" charset="0"/>
              </a:rPr>
              <a:t>5. Le partenariat local d'immigration de Timmins (ILT) devrait chercher des fonds pour mettre à jour le portail d'accueil du Nord-Est.</a:t>
            </a:r>
          </a:p>
          <a:p>
            <a:pPr>
              <a:buFont typeface="Wingdings" panose="05000000000000000000" pitchFamily="2" charset="2"/>
              <a:buChar char="Ø"/>
            </a:pPr>
            <a:r>
              <a:rPr lang="fr-FR" sz="1900" dirty="0">
                <a:latin typeface="Century Gothic" panose="020B0502020202020204" pitchFamily="34" charset="0"/>
                <a:ea typeface="Calibri" panose="020F0502020204030204" pitchFamily="34" charset="0"/>
                <a:cs typeface="Times New Roman" panose="02020603050405020304" pitchFamily="18" charset="0"/>
              </a:rPr>
              <a:t>Le PLI de Timmins cherche à établir un partenariat en plus du Centre multiculturel de North Bay et du District pour obtenir du financement.</a:t>
            </a:r>
          </a:p>
          <a:p>
            <a:pPr>
              <a:buFont typeface="Wingdings" panose="05000000000000000000" pitchFamily="2" charset="2"/>
              <a:buChar char="Ø"/>
            </a:pPr>
            <a:r>
              <a:rPr lang="fr-FR" sz="1900" dirty="0">
                <a:latin typeface="Century Gothic" panose="020B0502020202020204" pitchFamily="34" charset="0"/>
                <a:ea typeface="Calibri" panose="020F0502020204030204" pitchFamily="34" charset="0"/>
                <a:cs typeface="Times New Roman" panose="02020603050405020304" pitchFamily="18" charset="0"/>
              </a:rPr>
              <a:t>Le financement devrait inclure des ressources pour un poste de personnel dédié à la mise à jour des profils communautaires et des fonctions du portail et pour s'assurer que le contenu du portail est alimenté par de l'information et la promotion de services concernant la réconciliation, la rétention, le développement économique. </a:t>
            </a:r>
          </a:p>
          <a:p>
            <a:pPr>
              <a:buFont typeface="Wingdings" panose="05000000000000000000" pitchFamily="2" charset="2"/>
              <a:buChar char="Ø"/>
            </a:pPr>
            <a:r>
              <a:rPr lang="fr-FR" sz="1900" dirty="0">
                <a:latin typeface="Century Gothic" panose="020B0502020202020204" pitchFamily="34" charset="0"/>
              </a:rPr>
              <a:t>Les communautés doivent avoir un enjeu dans ces outils - une ressource de référence pertinente au quotidien est l'objectif</a:t>
            </a:r>
            <a:endParaRPr lang="en-US" sz="1900" dirty="0">
              <a:latin typeface="Century Gothic" panose="020B0502020202020204" pitchFamily="34" charset="0"/>
            </a:endParaRPr>
          </a:p>
          <a:p>
            <a:pPr marL="0" indent="0">
              <a:buNone/>
            </a:pPr>
            <a:r>
              <a:rPr lang="fr-FR" sz="1900" dirty="0">
                <a:latin typeface="Century Gothic" panose="020B0502020202020204" pitchFamily="34" charset="0"/>
                <a:ea typeface="Calibri" panose="020F0502020204030204" pitchFamily="34" charset="0"/>
                <a:cs typeface="Times New Roman" panose="02020603050405020304" pitchFamily="18" charset="0"/>
              </a:rPr>
              <a:t> </a:t>
            </a:r>
            <a:endParaRPr lang="en-CA" sz="1900" dirty="0">
              <a:latin typeface="Century Gothic" panose="020B0502020202020204" pitchFamily="34" charset="0"/>
              <a:cs typeface="Times New Roman" panose="02020603050405020304" pitchFamily="18" charset="0"/>
            </a:endParaRPr>
          </a:p>
          <a:p>
            <a:pPr marL="0" indent="0">
              <a:buFont typeface="Wingdings 3" charset="2"/>
              <a:buNone/>
            </a:pPr>
            <a:endParaRPr lang="en-US" dirty="0"/>
          </a:p>
        </p:txBody>
      </p:sp>
      <p:sp>
        <p:nvSpPr>
          <p:cNvPr id="12" name="TextBox 11">
            <a:extLst>
              <a:ext uri="{FF2B5EF4-FFF2-40B4-BE49-F238E27FC236}">
                <a16:creationId xmlns:a16="http://schemas.microsoft.com/office/drawing/2014/main" xmlns="" id="{A827C11D-2C6B-4A05-92B4-1EAAB15836FB}"/>
              </a:ext>
            </a:extLst>
          </p:cNvPr>
          <p:cNvSpPr txBox="1"/>
          <p:nvPr/>
        </p:nvSpPr>
        <p:spPr>
          <a:xfrm>
            <a:off x="6971815" y="646100"/>
            <a:ext cx="3783052" cy="1115793"/>
          </a:xfrm>
          <a:prstGeom prst="rect">
            <a:avLst/>
          </a:prstGeom>
          <a:noFill/>
        </p:spPr>
        <p:txBody>
          <a:bodyPr wrap="square">
            <a:spAutoFit/>
          </a:bodyPr>
          <a:lstStyle/>
          <a:p>
            <a:r>
              <a:rPr lang="fr-FR" sz="3200" b="1" dirty="0">
                <a:solidFill>
                  <a:schemeClr val="accent3">
                    <a:lumMod val="50000"/>
                  </a:schemeClr>
                </a:solidFill>
                <a:latin typeface="Century Gothic" panose="020B0502020202020204" pitchFamily="34" charset="0"/>
              </a:rPr>
              <a:t>Mise à jour sur les actions de 2020</a:t>
            </a:r>
            <a:endParaRPr lang="en-US" sz="3200" dirty="0"/>
          </a:p>
        </p:txBody>
      </p:sp>
      <p:pic>
        <p:nvPicPr>
          <p:cNvPr id="13" name="Picture 12">
            <a:extLst>
              <a:ext uri="{FF2B5EF4-FFF2-40B4-BE49-F238E27FC236}">
                <a16:creationId xmlns:a16="http://schemas.microsoft.com/office/drawing/2014/main" xmlns="" id="{8DCDCAA4-7F49-4D7D-882D-55B325B88DC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3341" t="4926" r="46650" b="7031"/>
          <a:stretch/>
        </p:blipFill>
        <p:spPr>
          <a:xfrm>
            <a:off x="11866811" y="6523592"/>
            <a:ext cx="278130" cy="272641"/>
          </a:xfrm>
          <a:prstGeom prst="rect">
            <a:avLst/>
          </a:prstGeom>
        </p:spPr>
      </p:pic>
      <p:pic>
        <p:nvPicPr>
          <p:cNvPr id="11" name="Graphic 10" descr="Checkbox Crossed with solid fill">
            <a:extLst>
              <a:ext uri="{FF2B5EF4-FFF2-40B4-BE49-F238E27FC236}">
                <a16:creationId xmlns:a16="http://schemas.microsoft.com/office/drawing/2014/main" xmlns="" id="{9E50E915-6174-4B56-A868-0535ACEC69F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638800" y="2464025"/>
            <a:ext cx="914400" cy="914400"/>
          </a:xfrm>
          <a:prstGeom prst="rect">
            <a:avLst/>
          </a:prstGeom>
        </p:spPr>
      </p:pic>
    </p:spTree>
    <p:extLst>
      <p:ext uri="{BB962C8B-B14F-4D97-AF65-F5344CB8AC3E}">
        <p14:creationId xmlns:p14="http://schemas.microsoft.com/office/powerpoint/2010/main" val="3377242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2F62790-1BCF-4FFD-AEB5-05FD59E4C315}"/>
              </a:ext>
            </a:extLst>
          </p:cNvPr>
          <p:cNvSpPr>
            <a:spLocks noGrp="1"/>
          </p:cNvSpPr>
          <p:nvPr>
            <p:ph type="title"/>
          </p:nvPr>
        </p:nvSpPr>
        <p:spPr>
          <a:xfrm>
            <a:off x="1023982" y="609601"/>
            <a:ext cx="4796954" cy="1152292"/>
          </a:xfrm>
        </p:spPr>
        <p:txBody>
          <a:bodyPr>
            <a:normAutofit fontScale="90000"/>
          </a:bodyPr>
          <a:lstStyle/>
          <a:p>
            <a:r>
              <a:rPr lang="en-US" b="1" dirty="0">
                <a:solidFill>
                  <a:schemeClr val="accent3">
                    <a:lumMod val="50000"/>
                  </a:schemeClr>
                </a:solidFill>
                <a:latin typeface="Century Gothic" panose="020B0502020202020204" pitchFamily="34" charset="0"/>
              </a:rPr>
              <a:t>Update on Action Items from 2020</a:t>
            </a:r>
            <a:endParaRPr lang="en-US" b="1" i="1" dirty="0">
              <a:solidFill>
                <a:schemeClr val="accent3">
                  <a:lumMod val="50000"/>
                </a:schemeClr>
              </a:solidFill>
              <a:latin typeface="Century Gothic" panose="020B0502020202020204" pitchFamily="34" charset="0"/>
            </a:endParaRPr>
          </a:p>
        </p:txBody>
      </p:sp>
      <p:sp>
        <p:nvSpPr>
          <p:cNvPr id="21" name="Isosceles Triangle 20">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300D21EE-4A22-4195-BF98-766EC7A588ED}"/>
              </a:ext>
            </a:extLst>
          </p:cNvPr>
          <p:cNvSpPr>
            <a:spLocks noGrp="1"/>
          </p:cNvSpPr>
          <p:nvPr>
            <p:ph idx="1"/>
          </p:nvPr>
        </p:nvSpPr>
        <p:spPr>
          <a:xfrm>
            <a:off x="842597" y="2160588"/>
            <a:ext cx="4619089" cy="4087811"/>
          </a:xfrm>
        </p:spPr>
        <p:txBody>
          <a:bodyPr>
            <a:normAutofit fontScale="92500" lnSpcReduction="10000"/>
          </a:bodyPr>
          <a:lstStyle/>
          <a:p>
            <a:pPr marL="0" indent="0">
              <a:buNone/>
            </a:pPr>
            <a:r>
              <a:rPr lang="en-CA" sz="2400" dirty="0">
                <a:effectLst/>
                <a:latin typeface="Century Gothic" panose="020B0502020202020204" pitchFamily="34" charset="0"/>
                <a:ea typeface="Calibri" panose="020F0502020204030204" pitchFamily="34" charset="0"/>
                <a:cs typeface="Times New Roman" panose="02020603050405020304" pitchFamily="18" charset="0"/>
              </a:rPr>
              <a:t>6. The Northwest Local Immigration Partnership should seek similar responsibility and funding for the Northwest Welcoming Portal </a:t>
            </a:r>
          </a:p>
          <a:p>
            <a:pPr lvl="1">
              <a:buFont typeface="Wingdings" panose="05000000000000000000" pitchFamily="2" charset="2"/>
              <a:buChar char="Ø"/>
            </a:pPr>
            <a:r>
              <a:rPr lang="en-CA" sz="1300" dirty="0">
                <a:latin typeface="Century Gothic" panose="020B0502020202020204" pitchFamily="34" charset="0"/>
              </a:rPr>
              <a:t>NWO LIP seeking partnership in addition to Thunder Bay Multicultural Association to secure funding </a:t>
            </a:r>
          </a:p>
          <a:p>
            <a:pPr lvl="1">
              <a:buFont typeface="Wingdings" panose="05000000000000000000" pitchFamily="2" charset="2"/>
              <a:buChar char="Ø"/>
            </a:pPr>
            <a:r>
              <a:rPr lang="en-CA" sz="1300" dirty="0">
                <a:latin typeface="Century Gothic" panose="020B0502020202020204" pitchFamily="34" charset="0"/>
              </a:rPr>
              <a:t>Funding should include resources for staff position dedicated to keeping the community profiles and portal functions up to date &amp; to ensure that portal content is populated by information and service promotion re: reconciliation, retention, economic development </a:t>
            </a:r>
          </a:p>
          <a:p>
            <a:pPr lvl="1">
              <a:buFont typeface="Wingdings" panose="05000000000000000000" pitchFamily="2" charset="2"/>
              <a:buChar char="Ø"/>
            </a:pPr>
            <a:r>
              <a:rPr lang="en-CA" sz="1300" dirty="0">
                <a:latin typeface="Century Gothic" panose="020B0502020202020204" pitchFamily="34" charset="0"/>
              </a:rPr>
              <a:t>Communities need to have a stake in these tools – a go-to resource that is relevant for day-to-day reference is the goal </a:t>
            </a:r>
          </a:p>
          <a:p>
            <a:endParaRPr lang="en-US" dirty="0"/>
          </a:p>
        </p:txBody>
      </p:sp>
      <p:sp>
        <p:nvSpPr>
          <p:cNvPr id="23" name="Isosceles Triangle 22">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Content Placeholder 2">
            <a:extLst>
              <a:ext uri="{FF2B5EF4-FFF2-40B4-BE49-F238E27FC236}">
                <a16:creationId xmlns:a16="http://schemas.microsoft.com/office/drawing/2014/main" xmlns="" id="{BCF2213C-4F36-4219-B062-4FED5E572803}"/>
              </a:ext>
            </a:extLst>
          </p:cNvPr>
          <p:cNvSpPr txBox="1">
            <a:spLocks/>
          </p:cNvSpPr>
          <p:nvPr/>
        </p:nvSpPr>
        <p:spPr>
          <a:xfrm>
            <a:off x="6971815" y="2060227"/>
            <a:ext cx="4771452" cy="4087811"/>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fr-FR" sz="2200" dirty="0">
                <a:latin typeface="Century Gothic" panose="020B0502020202020204" pitchFamily="34" charset="0"/>
                <a:ea typeface="Calibri" panose="020F0502020204030204" pitchFamily="34" charset="0"/>
                <a:cs typeface="Times New Roman" panose="02020603050405020304" pitchFamily="18" charset="0"/>
              </a:rPr>
              <a:t>6. Le partenariat local d'immigration du Nord-Ouest devrait chercher à obtenir une responsabilité et un financement</a:t>
            </a:r>
            <a:endParaRPr lang="en-CA" sz="2200" dirty="0">
              <a:latin typeface="Century Gothic" panose="020B0502020202020204" pitchFamily="34" charset="0"/>
              <a:cs typeface="Times New Roman" panose="02020603050405020304" pitchFamily="18" charset="0"/>
            </a:endParaRPr>
          </a:p>
          <a:p>
            <a:pPr>
              <a:buFont typeface="Wingdings" panose="05000000000000000000" pitchFamily="2" charset="2"/>
              <a:buChar char="Ø"/>
            </a:pPr>
            <a:r>
              <a:rPr lang="fr-FR" sz="1200" dirty="0">
                <a:latin typeface="Century Gothic" panose="020B0502020202020204" pitchFamily="34" charset="0"/>
              </a:rPr>
              <a:t>Le PIL du Nord-Ouest de l'Ontario cherche un partenariat en plus de l'Association multiculturelle de </a:t>
            </a:r>
            <a:r>
              <a:rPr lang="fr-FR" sz="1200" dirty="0" err="1">
                <a:latin typeface="Century Gothic" panose="020B0502020202020204" pitchFamily="34" charset="0"/>
              </a:rPr>
              <a:t>Thunder</a:t>
            </a:r>
            <a:r>
              <a:rPr lang="fr-FR" sz="1200" dirty="0">
                <a:latin typeface="Century Gothic" panose="020B0502020202020204" pitchFamily="34" charset="0"/>
              </a:rPr>
              <a:t> Bay afin d'assurer le financement </a:t>
            </a:r>
          </a:p>
          <a:p>
            <a:pPr>
              <a:buFont typeface="Wingdings" panose="05000000000000000000" pitchFamily="2" charset="2"/>
              <a:buChar char="Ø"/>
            </a:pPr>
            <a:r>
              <a:rPr lang="fr-FR" sz="1200" dirty="0">
                <a:latin typeface="Century Gothic" panose="020B0502020202020204" pitchFamily="34" charset="0"/>
              </a:rPr>
              <a:t>Le financement devrait inclure des ressources pour un poste de personnel dédié à la mise à jour des profils communautaires et des fonctions du portail et pour s'assurer que le contenu du portail est alimenté par de l'information et la promotion de services concernant la réconciliation, la rétention, le développement économique</a:t>
            </a:r>
          </a:p>
          <a:p>
            <a:pPr>
              <a:buFont typeface="Wingdings" panose="05000000000000000000" pitchFamily="2" charset="2"/>
              <a:buChar char="Ø"/>
            </a:pPr>
            <a:r>
              <a:rPr lang="fr-FR" sz="1200" dirty="0">
                <a:latin typeface="Century Gothic" panose="020B0502020202020204" pitchFamily="34" charset="0"/>
              </a:rPr>
              <a:t>Les communautés doivent avoir un enjeu dans ces outils - une ressource de référence pertinente au quotidien est l'objectif</a:t>
            </a:r>
            <a:endParaRPr lang="en-US" sz="1200" dirty="0">
              <a:latin typeface="Century Gothic" panose="020B0502020202020204" pitchFamily="34" charset="0"/>
            </a:endParaRPr>
          </a:p>
        </p:txBody>
      </p:sp>
      <p:sp>
        <p:nvSpPr>
          <p:cNvPr id="12" name="TextBox 11">
            <a:extLst>
              <a:ext uri="{FF2B5EF4-FFF2-40B4-BE49-F238E27FC236}">
                <a16:creationId xmlns:a16="http://schemas.microsoft.com/office/drawing/2014/main" xmlns="" id="{A827C11D-2C6B-4A05-92B4-1EAAB15836FB}"/>
              </a:ext>
            </a:extLst>
          </p:cNvPr>
          <p:cNvSpPr txBox="1"/>
          <p:nvPr/>
        </p:nvSpPr>
        <p:spPr>
          <a:xfrm>
            <a:off x="6971815" y="646100"/>
            <a:ext cx="3783052" cy="1115793"/>
          </a:xfrm>
          <a:prstGeom prst="rect">
            <a:avLst/>
          </a:prstGeom>
          <a:noFill/>
        </p:spPr>
        <p:txBody>
          <a:bodyPr wrap="square">
            <a:spAutoFit/>
          </a:bodyPr>
          <a:lstStyle/>
          <a:p>
            <a:r>
              <a:rPr lang="fr-FR" sz="3200" b="1" dirty="0">
                <a:solidFill>
                  <a:schemeClr val="accent3">
                    <a:lumMod val="50000"/>
                  </a:schemeClr>
                </a:solidFill>
                <a:latin typeface="Century Gothic" panose="020B0502020202020204" pitchFamily="34" charset="0"/>
              </a:rPr>
              <a:t>Mise à jour sur les actions de 2020</a:t>
            </a:r>
            <a:endParaRPr lang="en-US" sz="3200" dirty="0"/>
          </a:p>
        </p:txBody>
      </p:sp>
      <p:pic>
        <p:nvPicPr>
          <p:cNvPr id="13" name="Picture 12">
            <a:extLst>
              <a:ext uri="{FF2B5EF4-FFF2-40B4-BE49-F238E27FC236}">
                <a16:creationId xmlns:a16="http://schemas.microsoft.com/office/drawing/2014/main" xmlns="" id="{8DCDCAA4-7F49-4D7D-882D-55B325B88DC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3341" t="4926" r="46650" b="7031"/>
          <a:stretch/>
        </p:blipFill>
        <p:spPr>
          <a:xfrm>
            <a:off x="11866811" y="6523592"/>
            <a:ext cx="278130" cy="272641"/>
          </a:xfrm>
          <a:prstGeom prst="rect">
            <a:avLst/>
          </a:prstGeom>
        </p:spPr>
      </p:pic>
      <p:pic>
        <p:nvPicPr>
          <p:cNvPr id="11" name="Graphic 10" descr="Checkbox Crossed with solid fill">
            <a:extLst>
              <a:ext uri="{FF2B5EF4-FFF2-40B4-BE49-F238E27FC236}">
                <a16:creationId xmlns:a16="http://schemas.microsoft.com/office/drawing/2014/main" xmlns="" id="{9E50E915-6174-4B56-A868-0535ACEC69F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638800" y="2464025"/>
            <a:ext cx="914400" cy="914400"/>
          </a:xfrm>
          <a:prstGeom prst="rect">
            <a:avLst/>
          </a:prstGeom>
        </p:spPr>
      </p:pic>
    </p:spTree>
    <p:extLst>
      <p:ext uri="{BB962C8B-B14F-4D97-AF65-F5344CB8AC3E}">
        <p14:creationId xmlns:p14="http://schemas.microsoft.com/office/powerpoint/2010/main" val="366193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2F62790-1BCF-4FFD-AEB5-05FD59E4C315}"/>
              </a:ext>
            </a:extLst>
          </p:cNvPr>
          <p:cNvSpPr>
            <a:spLocks noGrp="1"/>
          </p:cNvSpPr>
          <p:nvPr>
            <p:ph type="title"/>
          </p:nvPr>
        </p:nvSpPr>
        <p:spPr>
          <a:xfrm>
            <a:off x="1023982" y="609601"/>
            <a:ext cx="4796954" cy="1152292"/>
          </a:xfrm>
        </p:spPr>
        <p:txBody>
          <a:bodyPr>
            <a:normAutofit fontScale="90000"/>
          </a:bodyPr>
          <a:lstStyle/>
          <a:p>
            <a:r>
              <a:rPr lang="en-US" b="1" dirty="0">
                <a:solidFill>
                  <a:schemeClr val="accent3">
                    <a:lumMod val="50000"/>
                  </a:schemeClr>
                </a:solidFill>
                <a:latin typeface="Century Gothic" panose="020B0502020202020204" pitchFamily="34" charset="0"/>
              </a:rPr>
              <a:t>Update on Action Items from 2020</a:t>
            </a:r>
            <a:endParaRPr lang="en-US" b="1" i="1" dirty="0">
              <a:solidFill>
                <a:schemeClr val="accent3">
                  <a:lumMod val="50000"/>
                </a:schemeClr>
              </a:solidFill>
              <a:latin typeface="Century Gothic" panose="020B0502020202020204" pitchFamily="34" charset="0"/>
            </a:endParaRPr>
          </a:p>
        </p:txBody>
      </p:sp>
      <p:sp>
        <p:nvSpPr>
          <p:cNvPr id="21" name="Isosceles Triangle 20">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300D21EE-4A22-4195-BF98-766EC7A588ED}"/>
              </a:ext>
            </a:extLst>
          </p:cNvPr>
          <p:cNvSpPr>
            <a:spLocks noGrp="1"/>
          </p:cNvSpPr>
          <p:nvPr>
            <p:ph idx="1"/>
          </p:nvPr>
        </p:nvSpPr>
        <p:spPr>
          <a:xfrm>
            <a:off x="842597" y="2160588"/>
            <a:ext cx="4619089" cy="4087811"/>
          </a:xfrm>
        </p:spPr>
        <p:txBody>
          <a:bodyPr>
            <a:normAutofit fontScale="92500" lnSpcReduction="10000"/>
          </a:bodyPr>
          <a:lstStyle/>
          <a:p>
            <a:pPr marL="0" indent="0">
              <a:buNone/>
            </a:pPr>
            <a:r>
              <a:rPr lang="en-CA" sz="2400" dirty="0">
                <a:latin typeface="Century Gothic" panose="020B0502020202020204" pitchFamily="34" charset="0"/>
                <a:ea typeface="Calibri" panose="020F0502020204030204" pitchFamily="34" charset="0"/>
                <a:cs typeface="Times New Roman" panose="02020603050405020304" pitchFamily="18" charset="0"/>
              </a:rPr>
              <a:t>7. </a:t>
            </a:r>
            <a:r>
              <a:rPr lang="en-US" sz="2400" dirty="0">
                <a:effectLst/>
                <a:latin typeface="Century Gothic" panose="020B0502020202020204" pitchFamily="34" charset="0"/>
                <a:ea typeface="Calibri" panose="020F0502020204030204" pitchFamily="34" charset="0"/>
                <a:cs typeface="Times New Roman" panose="02020603050405020304" pitchFamily="18" charset="0"/>
              </a:rPr>
              <a:t>Communities and organizations who have or who plan to develop local plans or resources for attracting or retaining population should make every effort to align their messaging, content, and look with that of the regional plan and marketing effort. </a:t>
            </a:r>
          </a:p>
          <a:p>
            <a:pPr lvl="1">
              <a:buFont typeface="Wingdings" panose="05000000000000000000" pitchFamily="2" charset="2"/>
              <a:buChar char="Ø"/>
            </a:pPr>
            <a:r>
              <a:rPr lang="en-CA" sz="1300" dirty="0">
                <a:latin typeface="Century Gothic" panose="020B0502020202020204" pitchFamily="34" charset="0"/>
              </a:rPr>
              <a:t>Examples are happening! As evidenced by our video competition </a:t>
            </a:r>
          </a:p>
          <a:p>
            <a:pPr lvl="1">
              <a:buFont typeface="Wingdings" panose="05000000000000000000" pitchFamily="2" charset="2"/>
              <a:buChar char="Ø"/>
            </a:pPr>
            <a:r>
              <a:rPr lang="en-CA" sz="1300" dirty="0">
                <a:latin typeface="Century Gothic" panose="020B0502020202020204" pitchFamily="34" charset="0"/>
              </a:rPr>
              <a:t>Others are on the way e.g. Sioux Lookout &amp; Fresh Market Foods; Terrace Bay, Smooth Rock Falls</a:t>
            </a:r>
            <a:endParaRPr lang="en-US" sz="1300" dirty="0">
              <a:latin typeface="Century Gothic" panose="020B0502020202020204" pitchFamily="34" charset="0"/>
            </a:endParaRPr>
          </a:p>
        </p:txBody>
      </p:sp>
      <p:sp>
        <p:nvSpPr>
          <p:cNvPr id="23" name="Isosceles Triangle 22">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Content Placeholder 2">
            <a:extLst>
              <a:ext uri="{FF2B5EF4-FFF2-40B4-BE49-F238E27FC236}">
                <a16:creationId xmlns:a16="http://schemas.microsoft.com/office/drawing/2014/main" xmlns="" id="{BCF2213C-4F36-4219-B062-4FED5E572803}"/>
              </a:ext>
            </a:extLst>
          </p:cNvPr>
          <p:cNvSpPr txBox="1">
            <a:spLocks/>
          </p:cNvSpPr>
          <p:nvPr/>
        </p:nvSpPr>
        <p:spPr>
          <a:xfrm>
            <a:off x="6971815" y="2060227"/>
            <a:ext cx="4771452" cy="4087811"/>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fr-FR" sz="2400" dirty="0">
                <a:latin typeface="Century Gothic" panose="020B0502020202020204" pitchFamily="34" charset="0"/>
                <a:ea typeface="Calibri" panose="020F0502020204030204" pitchFamily="34" charset="0"/>
                <a:cs typeface="Times New Roman" panose="02020603050405020304" pitchFamily="18" charset="0"/>
              </a:rPr>
              <a:t>7. Les communautés et les organisations qui ont ou qui développent des plans ou des ressources locales pour attirer ou retenir la population doivent faire tout leur possible pour aligner leur message, leur contenu et leur style avec celui du plan régional et de l'effort de marketing</a:t>
            </a:r>
            <a:r>
              <a:rPr lang="fr-FR" sz="1800" dirty="0">
                <a:latin typeface="Century Gothic" panose="020B0502020202020204" pitchFamily="34" charset="0"/>
                <a:ea typeface="Calibri" panose="020F0502020204030204" pitchFamily="34" charset="0"/>
                <a:cs typeface="Times New Roman" panose="02020603050405020304" pitchFamily="18" charset="0"/>
              </a:rPr>
              <a:t>.</a:t>
            </a:r>
            <a:endParaRPr lang="en-US" sz="1800" dirty="0">
              <a:latin typeface="Century Gothic" panose="020B050202020202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r>
              <a:rPr lang="fr-FR" sz="1300" dirty="0">
                <a:latin typeface="Century Gothic" panose="020B0502020202020204" pitchFamily="34" charset="0"/>
              </a:rPr>
              <a:t>Les exemples sont là ! Comme le prouve notre concours vidéo </a:t>
            </a:r>
          </a:p>
          <a:p>
            <a:pPr>
              <a:buFont typeface="Wingdings" panose="05000000000000000000" pitchFamily="2" charset="2"/>
              <a:buChar char="Ø"/>
            </a:pPr>
            <a:r>
              <a:rPr lang="fr-FR" sz="1300" dirty="0">
                <a:latin typeface="Century Gothic" panose="020B0502020202020204" pitchFamily="34" charset="0"/>
              </a:rPr>
              <a:t>D'autres sont en voie de l'être, par exemple : Sioux </a:t>
            </a:r>
            <a:r>
              <a:rPr lang="fr-FR" sz="1300" dirty="0" err="1">
                <a:latin typeface="Century Gothic" panose="020B0502020202020204" pitchFamily="34" charset="0"/>
              </a:rPr>
              <a:t>Lookout</a:t>
            </a:r>
            <a:r>
              <a:rPr lang="fr-FR" sz="1300" dirty="0">
                <a:latin typeface="Century Gothic" panose="020B0502020202020204" pitchFamily="34" charset="0"/>
              </a:rPr>
              <a:t> et </a:t>
            </a:r>
            <a:r>
              <a:rPr lang="fr-FR" sz="1300" dirty="0" err="1">
                <a:latin typeface="Century Gothic" panose="020B0502020202020204" pitchFamily="34" charset="0"/>
              </a:rPr>
              <a:t>Fresh</a:t>
            </a:r>
            <a:r>
              <a:rPr lang="fr-FR" sz="1300" dirty="0">
                <a:latin typeface="Century Gothic" panose="020B0502020202020204" pitchFamily="34" charset="0"/>
              </a:rPr>
              <a:t> </a:t>
            </a:r>
            <a:r>
              <a:rPr lang="fr-FR" sz="1300" dirty="0" err="1">
                <a:latin typeface="Century Gothic" panose="020B0502020202020204" pitchFamily="34" charset="0"/>
              </a:rPr>
              <a:t>Market</a:t>
            </a:r>
            <a:r>
              <a:rPr lang="fr-FR" sz="1300" dirty="0">
                <a:latin typeface="Century Gothic" panose="020B0502020202020204" pitchFamily="34" charset="0"/>
              </a:rPr>
              <a:t> </a:t>
            </a:r>
            <a:r>
              <a:rPr lang="fr-FR" sz="1300" dirty="0" err="1">
                <a:latin typeface="Century Gothic" panose="020B0502020202020204" pitchFamily="34" charset="0"/>
              </a:rPr>
              <a:t>Foods</a:t>
            </a:r>
            <a:r>
              <a:rPr lang="fr-FR" sz="1300" dirty="0">
                <a:latin typeface="Century Gothic" panose="020B0502020202020204" pitchFamily="34" charset="0"/>
              </a:rPr>
              <a:t> ; Terrace Bay, </a:t>
            </a:r>
            <a:r>
              <a:rPr lang="fr-FR" sz="1300" dirty="0" err="1">
                <a:latin typeface="Century Gothic" panose="020B0502020202020204" pitchFamily="34" charset="0"/>
              </a:rPr>
              <a:t>Smooth</a:t>
            </a:r>
            <a:r>
              <a:rPr lang="fr-FR" sz="1300" dirty="0">
                <a:latin typeface="Century Gothic" panose="020B0502020202020204" pitchFamily="34" charset="0"/>
              </a:rPr>
              <a:t> Rock </a:t>
            </a:r>
            <a:r>
              <a:rPr lang="fr-FR" sz="1300" dirty="0" err="1">
                <a:latin typeface="Century Gothic" panose="020B0502020202020204" pitchFamily="34" charset="0"/>
              </a:rPr>
              <a:t>Falls</a:t>
            </a:r>
            <a:r>
              <a:rPr lang="fr-FR" sz="1300" dirty="0">
                <a:latin typeface="Century Gothic" panose="020B0502020202020204" pitchFamily="34" charset="0"/>
              </a:rPr>
              <a:t>.</a:t>
            </a:r>
            <a:endParaRPr lang="en-US" sz="1300" dirty="0">
              <a:latin typeface="Century Gothic" panose="020B0502020202020204" pitchFamily="34" charset="0"/>
            </a:endParaRPr>
          </a:p>
        </p:txBody>
      </p:sp>
      <p:sp>
        <p:nvSpPr>
          <p:cNvPr id="12" name="TextBox 11">
            <a:extLst>
              <a:ext uri="{FF2B5EF4-FFF2-40B4-BE49-F238E27FC236}">
                <a16:creationId xmlns:a16="http://schemas.microsoft.com/office/drawing/2014/main" xmlns="" id="{A827C11D-2C6B-4A05-92B4-1EAAB15836FB}"/>
              </a:ext>
            </a:extLst>
          </p:cNvPr>
          <p:cNvSpPr txBox="1"/>
          <p:nvPr/>
        </p:nvSpPr>
        <p:spPr>
          <a:xfrm>
            <a:off x="6971815" y="646100"/>
            <a:ext cx="3783052" cy="1115793"/>
          </a:xfrm>
          <a:prstGeom prst="rect">
            <a:avLst/>
          </a:prstGeom>
          <a:noFill/>
        </p:spPr>
        <p:txBody>
          <a:bodyPr wrap="square">
            <a:spAutoFit/>
          </a:bodyPr>
          <a:lstStyle/>
          <a:p>
            <a:r>
              <a:rPr lang="fr-FR" sz="3200" b="1" dirty="0">
                <a:solidFill>
                  <a:schemeClr val="accent3">
                    <a:lumMod val="50000"/>
                  </a:schemeClr>
                </a:solidFill>
                <a:latin typeface="Century Gothic" panose="020B0502020202020204" pitchFamily="34" charset="0"/>
              </a:rPr>
              <a:t>Mise à jour sur les actions de 2020</a:t>
            </a:r>
            <a:endParaRPr lang="en-US" sz="3200" dirty="0"/>
          </a:p>
        </p:txBody>
      </p:sp>
      <p:pic>
        <p:nvPicPr>
          <p:cNvPr id="13" name="Picture 12">
            <a:extLst>
              <a:ext uri="{FF2B5EF4-FFF2-40B4-BE49-F238E27FC236}">
                <a16:creationId xmlns:a16="http://schemas.microsoft.com/office/drawing/2014/main" xmlns="" id="{8DCDCAA4-7F49-4D7D-882D-55B325B88DC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3341" t="4926" r="46650" b="7031"/>
          <a:stretch/>
        </p:blipFill>
        <p:spPr>
          <a:xfrm>
            <a:off x="11866811" y="6523592"/>
            <a:ext cx="278130" cy="272641"/>
          </a:xfrm>
          <a:prstGeom prst="rect">
            <a:avLst/>
          </a:prstGeom>
        </p:spPr>
      </p:pic>
      <p:pic>
        <p:nvPicPr>
          <p:cNvPr id="14" name="Graphic 13" descr="Hourglass Finished with solid fill">
            <a:extLst>
              <a:ext uri="{FF2B5EF4-FFF2-40B4-BE49-F238E27FC236}">
                <a16:creationId xmlns:a16="http://schemas.microsoft.com/office/drawing/2014/main" xmlns="" id="{B7CB08EE-E28E-466F-89F0-D989A338D84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775628" y="2422456"/>
            <a:ext cx="685422" cy="685422"/>
          </a:xfrm>
          <a:prstGeom prst="rect">
            <a:avLst/>
          </a:prstGeom>
        </p:spPr>
      </p:pic>
    </p:spTree>
    <p:extLst>
      <p:ext uri="{BB962C8B-B14F-4D97-AF65-F5344CB8AC3E}">
        <p14:creationId xmlns:p14="http://schemas.microsoft.com/office/powerpoint/2010/main" val="3965200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Custom 3">
      <a:dk1>
        <a:sysClr val="windowText" lastClr="000000"/>
      </a:dk1>
      <a:lt1>
        <a:sysClr val="window" lastClr="FFFFFF"/>
      </a:lt1>
      <a:dk2>
        <a:srgbClr val="000000"/>
      </a:dk2>
      <a:lt2>
        <a:srgbClr val="F8F8F8"/>
      </a:lt2>
      <a:accent1>
        <a:srgbClr val="AEDFE8"/>
      </a:accent1>
      <a:accent2>
        <a:srgbClr val="AEDFE8"/>
      </a:accent2>
      <a:accent3>
        <a:srgbClr val="969696"/>
      </a:accent3>
      <a:accent4>
        <a:srgbClr val="5F5F5F"/>
      </a:accent4>
      <a:accent5>
        <a:srgbClr val="5F5F5F"/>
      </a:accent5>
      <a:accent6>
        <a:srgbClr val="4D4D4D"/>
      </a:accent6>
      <a:hlink>
        <a:srgbClr val="5F5F5F"/>
      </a:hlink>
      <a:folHlink>
        <a:srgbClr val="91919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890</TotalTime>
  <Words>2572</Words>
  <Application>Microsoft Office PowerPoint</Application>
  <PresentationFormat>Widescreen</PresentationFormat>
  <Paragraphs>160</Paragraphs>
  <Slides>13</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Century Gothic</vt:lpstr>
      <vt:lpstr>Times New Roman</vt:lpstr>
      <vt:lpstr>Trebuchet MS</vt:lpstr>
      <vt:lpstr>Wingdings</vt:lpstr>
      <vt:lpstr>Wingdings 3</vt:lpstr>
      <vt:lpstr>Facet</vt:lpstr>
      <vt:lpstr>Population Growth Annual Update Mise à jour annuelle de l’augmentation de population   </vt:lpstr>
      <vt:lpstr>Come North 2020</vt:lpstr>
      <vt:lpstr>Update on Action Items from 2020</vt:lpstr>
      <vt:lpstr>Update on Action Items from 2020</vt:lpstr>
      <vt:lpstr>Update on Action Items from 2020</vt:lpstr>
      <vt:lpstr>Update on Action Items from 2020</vt:lpstr>
      <vt:lpstr>Update on Action Items from 2020</vt:lpstr>
      <vt:lpstr>Update on Action Items from 2020</vt:lpstr>
      <vt:lpstr>Update on Action Items from 2020</vt:lpstr>
      <vt:lpstr>Update on Action Items from 2020</vt:lpstr>
      <vt:lpstr>Update on Action Items from 2020</vt:lpstr>
      <vt:lpstr>Update on Action Items from 2020</vt:lpstr>
      <vt:lpstr>Thank you. Merci. Miigwetch. Marsee.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Population Growth Annual Update</dc:title>
  <dc:creator>Rachel Rizzuto</dc:creator>
  <cp:lastModifiedBy>Mercedes Labelle</cp:lastModifiedBy>
  <cp:revision>99</cp:revision>
  <dcterms:created xsi:type="dcterms:W3CDTF">2021-06-06T20:36:20Z</dcterms:created>
  <dcterms:modified xsi:type="dcterms:W3CDTF">2021-06-21T17:11:31Z</dcterms:modified>
</cp:coreProperties>
</file>