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2" r:id="rId4"/>
    <p:sldId id="265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8FF"/>
    <a:srgbClr val="FFFF99"/>
    <a:srgbClr val="014F95"/>
    <a:srgbClr val="FCA225"/>
    <a:srgbClr val="0066A4"/>
    <a:srgbClr val="838A91"/>
    <a:srgbClr val="142444"/>
    <a:srgbClr val="1244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56" autoAdjust="0"/>
  </p:normalViewPr>
  <p:slideViewPr>
    <p:cSldViewPr snapToGrid="0" snapToObjects="1">
      <p:cViewPr varScale="1">
        <p:scale>
          <a:sx n="99" d="100"/>
          <a:sy n="99" d="100"/>
        </p:scale>
        <p:origin x="99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AEA80-0FC8-4DB0-B651-2C2BC48BC20E}" type="datetimeFigureOut">
              <a:rPr lang="en-CA" smtClean="0"/>
              <a:t>2024-05-14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51E4E-8A2A-4A36-8858-19CC5E212E6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66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Communicate facts: on town website, to higher levels of government, in funding requests,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51E4E-8A2A-4A36-8858-19CC5E212E6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36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Francophone TGP is very popular with our members – (1) for understanding the Francophone population, (2) for funding requests</a:t>
            </a:r>
          </a:p>
          <a:p>
            <a:endParaRPr lang="en-CA" dirty="0"/>
          </a:p>
          <a:p>
            <a:r>
              <a:rPr lang="en-CA" dirty="0"/>
              <a:t>Table shows a few important facts about the Francophone population in Timmins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51E4E-8A2A-4A36-8858-19CC5E212E6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9236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TGP for immigrant population shows that non-permanent residents are particularly important for certain industries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51E4E-8A2A-4A36-8858-19CC5E212E6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6822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These calculations are not complex, and they can be done by organizations with limited analytical capacity. One member who does these calculations is a workforce planning board with two staff members.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51E4E-8A2A-4A36-8858-19CC5E212E6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614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092" y="2212056"/>
            <a:ext cx="7904048" cy="1589651"/>
          </a:xfrm>
        </p:spPr>
        <p:txBody>
          <a:bodyPr anchor="t"/>
          <a:lstStyle>
            <a:lvl1pPr algn="l">
              <a:defRPr sz="4000" b="1" cap="all">
                <a:solidFill>
                  <a:srgbClr val="0066A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336" y="592229"/>
            <a:ext cx="10972800" cy="611387"/>
          </a:xfrm>
        </p:spPr>
        <p:txBody>
          <a:bodyPr/>
          <a:lstStyle>
            <a:lvl1pPr algn="l">
              <a:defRPr>
                <a:solidFill>
                  <a:srgbClr val="0066A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336" y="1724866"/>
            <a:ext cx="10972800" cy="466282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23336" y="592229"/>
            <a:ext cx="10714577" cy="611387"/>
          </a:xfrm>
        </p:spPr>
        <p:txBody>
          <a:bodyPr/>
          <a:lstStyle>
            <a:lvl1pPr algn="l">
              <a:defRPr>
                <a:solidFill>
                  <a:srgbClr val="0066A4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23336" y="1724866"/>
            <a:ext cx="4988800" cy="466282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6449113" y="1724866"/>
            <a:ext cx="4988800" cy="466282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66A4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5">
              <a:lumMod val="50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5">
              <a:lumMod val="50000"/>
            </a:schemeClr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5">
              <a:lumMod val="50000"/>
            </a:schemeClr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5">
              <a:lumMod val="50000"/>
            </a:schemeClr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5">
              <a:lumMod val="50000"/>
            </a:schemeClr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56C2090-AD81-B546-BBAF-D708EBC37EA9}"/>
              </a:ext>
            </a:extLst>
          </p:cNvPr>
          <p:cNvSpPr/>
          <p:nvPr/>
        </p:nvSpPr>
        <p:spPr>
          <a:xfrm>
            <a:off x="0" y="1"/>
            <a:ext cx="12192000" cy="76945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030" y="2180620"/>
            <a:ext cx="8942553" cy="3682313"/>
          </a:xfrm>
        </p:spPr>
        <p:txBody>
          <a:bodyPr/>
          <a:lstStyle/>
          <a:p>
            <a:pPr algn="ctr"/>
            <a:r>
              <a:rPr lang="en-US" dirty="0"/>
              <a:t>How CDP members in northern Ontario use CDP data</a:t>
            </a:r>
            <a:br>
              <a:rPr lang="en-US" dirty="0"/>
            </a:br>
            <a:br>
              <a:rPr lang="en-US" sz="3200" dirty="0"/>
            </a:br>
            <a:r>
              <a:rPr lang="en-US" sz="1800" dirty="0"/>
              <a:t>William Dunstan, northern POLICY INSTITUTE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B31F59-4D92-8692-8C3C-26E3DBE39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524" y="987574"/>
            <a:ext cx="7406952" cy="636945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4218877B-53CE-13B0-1F85-AA46507C3A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36781" y="3429000"/>
            <a:ext cx="5608505" cy="5824216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4BE3D8C2-082F-1684-C4B7-14215D1229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465645">
            <a:off x="-1715536" y="4775675"/>
            <a:ext cx="4877100" cy="506468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Northern Ontario Data Consortium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4D8A0-2612-C41D-4AB6-DF67616DE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335" y="1724866"/>
            <a:ext cx="9844111" cy="4662823"/>
          </a:xfrm>
        </p:spPr>
        <p:txBody>
          <a:bodyPr/>
          <a:lstStyle/>
          <a:p>
            <a:r>
              <a:rPr lang="en-US" sz="1800" dirty="0"/>
              <a:t>The Northern Ontario Data Consortium (NODC) has 18 member organizations</a:t>
            </a:r>
          </a:p>
          <a:p>
            <a:pPr lvl="1"/>
            <a:r>
              <a:rPr lang="en-US" sz="1800" dirty="0"/>
              <a:t>Members include </a:t>
            </a:r>
            <a:r>
              <a:rPr lang="en-US" sz="18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workforce planning boards, economic development organizations, public health units, small municipalities, immigration coordinators, community non-profits, etc.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Most member </a:t>
            </a:r>
            <a:r>
              <a:rPr lang="en-CA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organizations</a:t>
            </a:r>
            <a:r>
              <a:rPr lang="en-US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 not have staff who would be considered “data experts”. Nevertheless, these organizations get value out of CDP data.</a:t>
            </a:r>
          </a:p>
          <a:p>
            <a:endParaRPr lang="en-US" sz="1800" kern="100" dirty="0"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Our members use CDP data to do two things:</a:t>
            </a:r>
          </a:p>
          <a:p>
            <a:pPr lvl="1"/>
            <a:r>
              <a:rPr lang="en-US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Learn new things about their community</a:t>
            </a:r>
          </a:p>
          <a:p>
            <a:pPr lvl="1"/>
            <a:r>
              <a:rPr lang="en-US" sz="1800" kern="100" dirty="0"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Communicate facts about their community</a:t>
            </a:r>
            <a:endParaRPr lang="en-US" sz="1800" dirty="0"/>
          </a:p>
          <a:p>
            <a:pPr marL="457200" lvl="1" indent="0">
              <a:buNone/>
            </a:pPr>
            <a:endParaRPr lang="en-US" sz="18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4728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2F512-A65A-5247-7632-2231419B0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Target Group Profiles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11BC2-DEAF-66CA-AA07-D776B8FB7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most popular products among our members are the TGPs</a:t>
            </a:r>
          </a:p>
          <a:p>
            <a:pPr lvl="1"/>
            <a:r>
              <a:rPr lang="en-CA" sz="1800" dirty="0"/>
              <a:t>Essentially, a census profile for a specific group</a:t>
            </a:r>
          </a:p>
          <a:p>
            <a:pPr lvl="1"/>
            <a:r>
              <a:rPr lang="en-CA" sz="1800" dirty="0"/>
              <a:t>TGPs available for Francophone, Indigenous identity, immigrants, people with activity limitations, etc.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A112407-1DEA-B9F0-C37F-2D452C6C2AE5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056059859"/>
              </p:ext>
            </p:extLst>
          </p:nvPr>
        </p:nvGraphicFramePr>
        <p:xfrm>
          <a:off x="6479866" y="2206380"/>
          <a:ext cx="4989513" cy="2931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171">
                  <a:extLst>
                    <a:ext uri="{9D8B030D-6E8A-4147-A177-3AD203B41FA5}">
                      <a16:colId xmlns:a16="http://schemas.microsoft.com/office/drawing/2014/main" val="593027367"/>
                    </a:ext>
                  </a:extLst>
                </a:gridCol>
                <a:gridCol w="1663171">
                  <a:extLst>
                    <a:ext uri="{9D8B030D-6E8A-4147-A177-3AD203B41FA5}">
                      <a16:colId xmlns:a16="http://schemas.microsoft.com/office/drawing/2014/main" val="3941195107"/>
                    </a:ext>
                  </a:extLst>
                </a:gridCol>
                <a:gridCol w="1663171">
                  <a:extLst>
                    <a:ext uri="{9D8B030D-6E8A-4147-A177-3AD203B41FA5}">
                      <a16:colId xmlns:a16="http://schemas.microsoft.com/office/drawing/2014/main" val="3604349958"/>
                    </a:ext>
                  </a:extLst>
                </a:gridCol>
              </a:tblGrid>
              <a:tr h="399216"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 population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Francophones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623344"/>
                  </a:ext>
                </a:extLst>
              </a:tr>
              <a:tr h="557808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Children (% of population)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26.6%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23%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991741"/>
                  </a:ext>
                </a:extLst>
              </a:tr>
              <a:tr h="399216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Average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41.1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44.5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93026"/>
                  </a:ext>
                </a:extLst>
              </a:tr>
              <a:tr h="557808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Unemployment rate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8.6%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7.9%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751528"/>
                  </a:ext>
                </a:extLst>
              </a:tr>
              <a:tr h="1017180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Median annual after-tax household income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$39,200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Century Gothic" panose="020B0502020202020204" pitchFamily="34" charset="0"/>
                        </a:rPr>
                        <a:t>$38,800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3720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C11A38F-3428-BFAC-3155-2C3ACE9B1383}"/>
              </a:ext>
            </a:extLst>
          </p:cNvPr>
          <p:cNvSpPr txBox="1"/>
          <p:nvPr/>
        </p:nvSpPr>
        <p:spPr>
          <a:xfrm>
            <a:off x="6479865" y="1485615"/>
            <a:ext cx="4191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>
                <a:latin typeface="Century Gothic" panose="020B0502020202020204" pitchFamily="34" charset="0"/>
              </a:rPr>
              <a:t>Comparison of Francophone population and total population, Timmins, 2021</a:t>
            </a:r>
          </a:p>
        </p:txBody>
      </p:sp>
    </p:spTree>
    <p:extLst>
      <p:ext uri="{BB962C8B-B14F-4D97-AF65-F5344CB8AC3E}">
        <p14:creationId xmlns:p14="http://schemas.microsoft.com/office/powerpoint/2010/main" val="381988645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63592-7EAE-1FDD-158A-59500115F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Target Group Profiles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54B522-8A9E-0A86-7F20-2D8D25EC66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847720"/>
              </p:ext>
            </p:extLst>
          </p:nvPr>
        </p:nvGraphicFramePr>
        <p:xfrm>
          <a:off x="609601" y="3130205"/>
          <a:ext cx="11173905" cy="267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635">
                  <a:extLst>
                    <a:ext uri="{9D8B030D-6E8A-4147-A177-3AD203B41FA5}">
                      <a16:colId xmlns:a16="http://schemas.microsoft.com/office/drawing/2014/main" val="2067882400"/>
                    </a:ext>
                  </a:extLst>
                </a:gridCol>
                <a:gridCol w="3724635">
                  <a:extLst>
                    <a:ext uri="{9D8B030D-6E8A-4147-A177-3AD203B41FA5}">
                      <a16:colId xmlns:a16="http://schemas.microsoft.com/office/drawing/2014/main" val="1419821380"/>
                    </a:ext>
                  </a:extLst>
                </a:gridCol>
                <a:gridCol w="3724635">
                  <a:extLst>
                    <a:ext uri="{9D8B030D-6E8A-4147-A177-3AD203B41FA5}">
                      <a16:colId xmlns:a16="http://schemas.microsoft.com/office/drawing/2014/main" val="826374353"/>
                    </a:ext>
                  </a:extLst>
                </a:gridCol>
              </a:tblGrid>
              <a:tr h="446118">
                <a:tc>
                  <a:txBody>
                    <a:bodyPr/>
                    <a:lstStyle/>
                    <a:p>
                      <a:pPr algn="ctr"/>
                      <a:r>
                        <a:rPr lang="en-CA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Non-permanent residents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 population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7617339"/>
                  </a:ext>
                </a:extLst>
              </a:tr>
              <a:tr h="446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Agriculture, forestry, fishing and hunting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0.7%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78222624"/>
                  </a:ext>
                </a:extLst>
              </a:tr>
              <a:tr h="446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Mining, quarrying, and oil and gas extraction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5.7%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72342470"/>
                  </a:ext>
                </a:extLst>
              </a:tr>
              <a:tr h="446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Professional, scientific and technical services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6031534"/>
                  </a:ext>
                </a:extLst>
              </a:tr>
              <a:tr h="446118">
                <a:tc>
                  <a:txBody>
                    <a:bodyPr/>
                    <a:lstStyle/>
                    <a:p>
                      <a:pPr algn="l" fontAlgn="b"/>
                      <a:r>
                        <a:rPr lang="en-C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Retail trade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24.4%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93962199"/>
                  </a:ext>
                </a:extLst>
              </a:tr>
              <a:tr h="446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Accommodation and food services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26.1%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5.8%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377136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5FFEE4-6166-76FC-50F8-C8F2E7C2C206}"/>
              </a:ext>
            </a:extLst>
          </p:cNvPr>
          <p:cNvSpPr txBox="1"/>
          <p:nvPr/>
        </p:nvSpPr>
        <p:spPr>
          <a:xfrm>
            <a:off x="609601" y="1483899"/>
            <a:ext cx="7346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Century Gothic" panose="020B0502020202020204" pitchFamily="34" charset="0"/>
              </a:rPr>
              <a:t>Many of our members are interested in data on non-permanent residents (temporary foreign workers, international students) 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AE59A1-9391-5212-976F-254059DD12D0}"/>
              </a:ext>
            </a:extLst>
          </p:cNvPr>
          <p:cNvSpPr txBox="1"/>
          <p:nvPr/>
        </p:nvSpPr>
        <p:spPr>
          <a:xfrm>
            <a:off x="1919276" y="2639505"/>
            <a:ext cx="85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>
                <a:latin typeface="Century Gothic" panose="020B0502020202020204" pitchFamily="34" charset="0"/>
              </a:rPr>
              <a:t>Per cent of workers employed in select industries, Northern Ontario, 2021</a:t>
            </a:r>
          </a:p>
        </p:txBody>
      </p:sp>
    </p:spTree>
    <p:extLst>
      <p:ext uri="{BB962C8B-B14F-4D97-AF65-F5344CB8AC3E}">
        <p14:creationId xmlns:p14="http://schemas.microsoft.com/office/powerpoint/2010/main" val="284084926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2F386-72FD-0187-0F70-12929BC57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954" y="592229"/>
            <a:ext cx="9787551" cy="611387"/>
          </a:xfrm>
        </p:spPr>
        <p:txBody>
          <a:bodyPr/>
          <a:lstStyle/>
          <a:p>
            <a:r>
              <a:rPr lang="en-CA" sz="2400" dirty="0"/>
              <a:t>Going a Step Further: Members Doing Calculations With CDP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FCF83-9928-7BAD-BB6C-2F26924DC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54" y="1385501"/>
            <a:ext cx="4329431" cy="4662823"/>
          </a:xfrm>
        </p:spPr>
        <p:txBody>
          <a:bodyPr/>
          <a:lstStyle/>
          <a:p>
            <a:r>
              <a:rPr lang="en-CA" sz="1600" dirty="0"/>
              <a:t>Some members don’t just pull stats from CDP; they do their own calculations using this data</a:t>
            </a:r>
          </a:p>
          <a:p>
            <a:pPr lvl="1"/>
            <a:r>
              <a:rPr lang="en-CA" sz="1600" dirty="0"/>
              <a:t>Example: using data on employment by occupation for various age groups to identify occupation groups at risk of large-scale retirements</a:t>
            </a:r>
          </a:p>
          <a:p>
            <a:endParaRPr lang="en-CA" sz="1600" dirty="0"/>
          </a:p>
          <a:p>
            <a:r>
              <a:rPr lang="en-US" sz="16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CDP is the most affordable way for members to get detailed occupation data by age for a small community like Kapuskasing</a:t>
            </a:r>
            <a:r>
              <a:rPr lang="en-CA" sz="16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(pop. ~ 7,000)</a:t>
            </a:r>
            <a:endParaRPr lang="en-CA" sz="1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19E71DA-94E5-826E-B944-4EC2CE7BE5D9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101074513"/>
              </p:ext>
            </p:extLst>
          </p:nvPr>
        </p:nvGraphicFramePr>
        <p:xfrm>
          <a:off x="5678587" y="1959256"/>
          <a:ext cx="5115102" cy="409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422">
                  <a:extLst>
                    <a:ext uri="{9D8B030D-6E8A-4147-A177-3AD203B41FA5}">
                      <a16:colId xmlns:a16="http://schemas.microsoft.com/office/drawing/2014/main" val="2606362334"/>
                    </a:ext>
                  </a:extLst>
                </a:gridCol>
                <a:gridCol w="837336">
                  <a:extLst>
                    <a:ext uri="{9D8B030D-6E8A-4147-A177-3AD203B41FA5}">
                      <a16:colId xmlns:a16="http://schemas.microsoft.com/office/drawing/2014/main" val="3381497580"/>
                    </a:ext>
                  </a:extLst>
                </a:gridCol>
                <a:gridCol w="837336">
                  <a:extLst>
                    <a:ext uri="{9D8B030D-6E8A-4147-A177-3AD203B41FA5}">
                      <a16:colId xmlns:a16="http://schemas.microsoft.com/office/drawing/2014/main" val="735661603"/>
                    </a:ext>
                  </a:extLst>
                </a:gridCol>
                <a:gridCol w="837336">
                  <a:extLst>
                    <a:ext uri="{9D8B030D-6E8A-4147-A177-3AD203B41FA5}">
                      <a16:colId xmlns:a16="http://schemas.microsoft.com/office/drawing/2014/main" val="3207495310"/>
                    </a:ext>
                  </a:extLst>
                </a:gridCol>
                <a:gridCol w="837336">
                  <a:extLst>
                    <a:ext uri="{9D8B030D-6E8A-4147-A177-3AD203B41FA5}">
                      <a16:colId xmlns:a16="http://schemas.microsoft.com/office/drawing/2014/main" val="4037501070"/>
                    </a:ext>
                  </a:extLst>
                </a:gridCol>
                <a:gridCol w="837336">
                  <a:extLst>
                    <a:ext uri="{9D8B030D-6E8A-4147-A177-3AD203B41FA5}">
                      <a16:colId xmlns:a16="http://schemas.microsoft.com/office/drawing/2014/main" val="2686159486"/>
                    </a:ext>
                  </a:extLst>
                </a:gridCol>
              </a:tblGrid>
              <a:tr h="726103">
                <a:tc>
                  <a:txBody>
                    <a:bodyPr/>
                    <a:lstStyle/>
                    <a:p>
                      <a:pPr algn="l" fontAlgn="b"/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A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25-64 in 2021 “working age”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A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15-24 in 2021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A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55-64 in 2021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A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age in 2031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A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needing to be replaced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A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907381"/>
                  </a:ext>
                </a:extLst>
              </a:tr>
              <a:tr h="408103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Carpenters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164241"/>
                  </a:ext>
                </a:extLst>
              </a:tr>
              <a:tr h="6229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and community service workers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231496"/>
                  </a:ext>
                </a:extLst>
              </a:tr>
              <a:tr h="7008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Welders and related machine operators  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317869"/>
                  </a:ext>
                </a:extLst>
              </a:tr>
              <a:tr h="848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Construction millwrights and industrial mechanics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- 20%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266958"/>
                  </a:ext>
                </a:extLst>
              </a:tr>
              <a:tr h="791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childhood educators and assistants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- 60%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32864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E0DEF2-F72F-B5DC-B92C-54713A84042F}"/>
              </a:ext>
            </a:extLst>
          </p:cNvPr>
          <p:cNvSpPr txBox="1"/>
          <p:nvPr/>
        </p:nvSpPr>
        <p:spPr>
          <a:xfrm>
            <a:off x="5678587" y="1385501"/>
            <a:ext cx="511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>
                <a:latin typeface="Century Gothic" panose="020B0502020202020204" pitchFamily="34" charset="0"/>
              </a:rPr>
              <a:t>Replacement demand calculation, Kapuskasing</a:t>
            </a:r>
          </a:p>
        </p:txBody>
      </p:sp>
    </p:spTree>
    <p:extLst>
      <p:ext uri="{BB962C8B-B14F-4D97-AF65-F5344CB8AC3E}">
        <p14:creationId xmlns:p14="http://schemas.microsoft.com/office/powerpoint/2010/main" val="392100909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56C2090-AD81-B546-BBAF-D708EBC37EA9}"/>
              </a:ext>
            </a:extLst>
          </p:cNvPr>
          <p:cNvSpPr/>
          <p:nvPr/>
        </p:nvSpPr>
        <p:spPr>
          <a:xfrm>
            <a:off x="0" y="1"/>
            <a:ext cx="12191999" cy="76945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081" y="2068958"/>
            <a:ext cx="8243247" cy="2268284"/>
          </a:xfrm>
        </p:spPr>
        <p:txBody>
          <a:bodyPr/>
          <a:lstStyle/>
          <a:p>
            <a:pPr algn="ctr"/>
            <a:r>
              <a:rPr lang="en-US" sz="3200" b="0" dirty="0"/>
              <a:t>Thank you. </a:t>
            </a:r>
            <a:r>
              <a:rPr lang="en-US" sz="3200" b="0" dirty="0" err="1"/>
              <a:t>Marsee</a:t>
            </a:r>
            <a:r>
              <a:rPr lang="en-US" sz="3200" b="0" dirty="0"/>
              <a:t>. </a:t>
            </a:r>
            <a:r>
              <a:rPr lang="en-US" sz="3200" b="0" dirty="0" err="1">
                <a:solidFill>
                  <a:srgbClr val="0065A3"/>
                </a:solidFill>
                <a:latin typeface="Century Gothic" panose="020B0502020202020204" pitchFamily="34" charset="0"/>
              </a:rPr>
              <a:t>ᑭᓇᓈᐢᑯᒥᑎᐣ</a:t>
            </a:r>
            <a:r>
              <a:rPr lang="en-US" sz="3200" b="0" dirty="0">
                <a:solidFill>
                  <a:srgbClr val="0065A3"/>
                </a:solidFill>
                <a:latin typeface="Century Gothic" panose="020B0502020202020204" pitchFamily="34" charset="0"/>
              </a:rPr>
              <a:t> Merci. </a:t>
            </a:r>
            <a:r>
              <a:rPr lang="en-US" sz="3200" b="0" dirty="0" err="1">
                <a:solidFill>
                  <a:srgbClr val="0065A3"/>
                </a:solidFill>
                <a:latin typeface="Century Gothic" panose="020B0502020202020204" pitchFamily="34" charset="0"/>
              </a:rPr>
              <a:t>Miigwech</a:t>
            </a:r>
            <a:r>
              <a:rPr lang="en-US" sz="3200" b="0" dirty="0">
                <a:solidFill>
                  <a:srgbClr val="0065A3"/>
                </a:solidFill>
                <a:latin typeface="Century Gothic" panose="020B0502020202020204" pitchFamily="34" charset="0"/>
              </a:rPr>
              <a:t>.</a:t>
            </a:r>
            <a:br>
              <a:rPr lang="en-US" dirty="0"/>
            </a:br>
            <a:br>
              <a:rPr lang="en-US" sz="3200" dirty="0"/>
            </a:b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B31F59-4D92-8692-8C3C-26E3DBE39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524" y="987574"/>
            <a:ext cx="7406952" cy="63694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A56F2DD-6F01-0B0D-6CBE-B424A1BCACDF}"/>
              </a:ext>
            </a:extLst>
          </p:cNvPr>
          <p:cNvSpPr/>
          <p:nvPr/>
        </p:nvSpPr>
        <p:spPr>
          <a:xfrm>
            <a:off x="3507454" y="3172835"/>
            <a:ext cx="5214257" cy="618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spcAft>
                <a:spcPts val="450"/>
              </a:spcAft>
            </a:pPr>
            <a:r>
              <a:rPr lang="en-US" sz="1500" dirty="0">
                <a:solidFill>
                  <a:srgbClr val="014F95"/>
                </a:solidFill>
                <a:latin typeface="Century Gothic" panose="020B0502020202020204" pitchFamily="34" charset="0"/>
              </a:rPr>
              <a:t>1 (807) 343-8956 </a:t>
            </a:r>
            <a:r>
              <a:rPr lang="en-US" sz="1500" dirty="0">
                <a:solidFill>
                  <a:srgbClr val="FCA225"/>
                </a:solidFill>
                <a:latin typeface="Century Gothic" panose="020B0502020202020204" pitchFamily="34" charset="0"/>
              </a:rPr>
              <a:t>| </a:t>
            </a:r>
            <a:r>
              <a:rPr lang="en-US" sz="1500" dirty="0">
                <a:solidFill>
                  <a:srgbClr val="014F95"/>
                </a:solidFill>
                <a:latin typeface="Century Gothic" panose="020B0502020202020204" pitchFamily="34" charset="0"/>
              </a:rPr>
              <a:t>info@northernpolicy.ca</a:t>
            </a:r>
          </a:p>
          <a:p>
            <a:pPr algn="ctr" defTabSz="685800">
              <a:spcAft>
                <a:spcPts val="450"/>
              </a:spcAft>
            </a:pPr>
            <a:r>
              <a:rPr lang="en-US" sz="1500" b="1" dirty="0">
                <a:solidFill>
                  <a:srgbClr val="014F95"/>
                </a:solidFill>
                <a:latin typeface="Century Gothic" panose="020B0502020202020204" pitchFamily="34" charset="0"/>
              </a:rPr>
              <a:t>www.northernpolicy.ca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86A63D-0F26-D28B-A036-BC3B18F1C9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334" y="3860776"/>
            <a:ext cx="1398494" cy="28848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6C39FA1-826A-9558-1CB1-0310403E2DBE}"/>
              </a:ext>
            </a:extLst>
          </p:cNvPr>
          <p:cNvSpPr/>
          <p:nvPr/>
        </p:nvSpPr>
        <p:spPr>
          <a:xfrm>
            <a:off x="5284720" y="4205410"/>
            <a:ext cx="162256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sz="1500" dirty="0">
                <a:solidFill>
                  <a:srgbClr val="014F95"/>
                </a:solidFill>
                <a:latin typeface="Century Gothic" panose="020B0502020202020204" pitchFamily="34" charset="0"/>
              </a:rPr>
              <a:t>/NorthernPolicy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A36FF9B5-A610-B8EC-0A7D-8C26F800E1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36781" y="3429000"/>
            <a:ext cx="5608505" cy="5824216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B364C307-0B8A-78DC-A92A-F04752E0CE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465645">
            <a:off x="-1715536" y="4775675"/>
            <a:ext cx="4877100" cy="506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9632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575</Words>
  <Application>Microsoft Office PowerPoint</Application>
  <PresentationFormat>Widescreen</PresentationFormat>
  <Paragraphs>105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Calibri</vt:lpstr>
      <vt:lpstr>Century Gothic</vt:lpstr>
      <vt:lpstr>Office Theme</vt:lpstr>
      <vt:lpstr>How CDP members in northern Ontario use CDP data  William Dunstan, northern POLICY INSTITUTE  </vt:lpstr>
      <vt:lpstr>Northern Ontario Data Consortium</vt:lpstr>
      <vt:lpstr>Target Group Profiles</vt:lpstr>
      <vt:lpstr>Target Group Profiles</vt:lpstr>
      <vt:lpstr>Going a Step Further: Members Doing Calculations With CDP Data</vt:lpstr>
      <vt:lpstr>Thank you. Marsee. ᑭᓇᓈᐢᑯᒥᑎᐣ Merci. Miigwech.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Northern Policy Institute/ Institut des politiques du Nord</dc:title>
  <dc:creator>F D</dc:creator>
  <cp:lastModifiedBy>William Dunstan</cp:lastModifiedBy>
  <cp:revision>135</cp:revision>
  <dcterms:created xsi:type="dcterms:W3CDTF">2014-06-17T17:34:47Z</dcterms:created>
  <dcterms:modified xsi:type="dcterms:W3CDTF">2024-05-14T15:54:37Z</dcterms:modified>
</cp:coreProperties>
</file>