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3" r:id="rId4"/>
    <p:sldId id="265" r:id="rId5"/>
    <p:sldId id="270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F95"/>
    <a:srgbClr val="FCA225"/>
    <a:srgbClr val="0066A4"/>
    <a:srgbClr val="838A91"/>
    <a:srgbClr val="142444"/>
    <a:srgbClr val="124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56" autoAdjust="0"/>
  </p:normalViewPr>
  <p:slideViewPr>
    <p:cSldViewPr snapToGrid="0" snapToObjects="1">
      <p:cViewPr varScale="1">
        <p:scale>
          <a:sx n="73" d="100"/>
          <a:sy n="73" d="100"/>
        </p:scale>
        <p:origin x="104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-4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ABF7-5898-4C64-9D7C-B1D620A45058}" type="datetimeFigureOut">
              <a:rPr lang="en-CA" smtClean="0"/>
              <a:t>2024-05-21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10E0-86F3-438A-85CB-ADC5940FF3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9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NPI is a public policy think tank based in Northern Ontario and focused on issues impacting Northern Ontario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big issue in Northern Ontario, as in other rural and northern regions of Canada, is road safety.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recent years, advocates in Northern Ontario have promoted 2+1 roads as a safer road design. In response, we did an analysis of whether 2+1 roads represent good investments, and under what conditions. The answer is they often are good investments.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76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 show you how 2+1 roads work on the next couple slides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2+1 roads are used in Sweden, Finland, Ireland and other countries</a:t>
            </a:r>
          </a:p>
          <a:p>
            <a:endParaRPr lang="en-US" dirty="0"/>
          </a:p>
          <a:p>
            <a:r>
              <a:rPr lang="en-US" dirty="0"/>
              <a:t>If 2+1 roads can save a life at 1/30</a:t>
            </a:r>
            <a:r>
              <a:rPr lang="en-US" baseline="30000" dirty="0"/>
              <a:t>th</a:t>
            </a:r>
            <a:r>
              <a:rPr lang="en-US" dirty="0"/>
              <a:t> of the cost, that’s a significant advantage – may be somewhat inflated </a:t>
            </a:r>
            <a:r>
              <a:rPr lang="en-US"/>
              <a:t>by selection bias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3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2+1 roads are simple – see the schematic at the bottom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 on collisions from vehicles trying to pass unsafely is a major problem – 2+1 (1) provides safe passing opportunities (2) separates directions of traffic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2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From two lanes to three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Median barrier installed</a:t>
            </a:r>
          </a:p>
          <a:p>
            <a:pPr marL="171450" indent="-171450">
              <a:buFontTx/>
              <a:buChar char="-"/>
            </a:pPr>
            <a:r>
              <a:rPr lang="en-US" dirty="0"/>
              <a:t>Break in the median barrier at the intersection – 2+1 roads do not need to be controlled access (advantage in less populated areas where the highway is also the local road / doesn’t need to bypass towns)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70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72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Mentioned earlier that 2+1 is an intermediate solution between 2-lane and twinning, what exactly does that mean?</a:t>
            </a:r>
          </a:p>
          <a:p>
            <a:endParaRPr lang="en-US" dirty="0"/>
          </a:p>
          <a:p>
            <a:r>
              <a:rPr lang="en-US" dirty="0"/>
              <a:t>Best = greatest benefits relative to costs</a:t>
            </a:r>
          </a:p>
          <a:p>
            <a:endParaRPr lang="en-US" dirty="0"/>
          </a:p>
          <a:p>
            <a:r>
              <a:rPr lang="en-US" dirty="0"/>
              <a:t>More expensive to build = worse b/c ratio, lots of head-on collisions = greater returns from safety improvements, no alternative route = greater benefit from preventing road closures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89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short, most of the major highways in Northern Ontario</a:t>
            </a:r>
          </a:p>
          <a:p>
            <a:endParaRPr lang="en-US" dirty="0"/>
          </a:p>
          <a:p>
            <a:r>
              <a:rPr lang="en-US" dirty="0"/>
              <a:t>These roads are all two-laned, but a few sections are actively being twinned.</a:t>
            </a:r>
          </a:p>
          <a:p>
            <a:endParaRPr lang="en-US" dirty="0"/>
          </a:p>
          <a:p>
            <a:r>
              <a:rPr lang="en-US" dirty="0"/>
              <a:t>When we make a case for 2+1 roads, we are not simply saying </a:t>
            </a:r>
            <a:r>
              <a:rPr lang="en-CA" dirty="0"/>
              <a:t>“more money for NO roads”. Some roads do need greater investment, but for roads that are set to be twinned, 2+1 is a way to spend less money to get similar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18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Realize that most participants aren’t from Northern Ontario, so NO roads might not be the best frame of reference</a:t>
            </a:r>
          </a:p>
          <a:p>
            <a:endParaRPr lang="en-CA" dirty="0"/>
          </a:p>
          <a:p>
            <a:r>
              <a:rPr lang="en-CA" dirty="0"/>
              <a:t>To better communicate what type of roads are good fits for 2+1, I have listed a few roads in other parts of Canada</a:t>
            </a:r>
          </a:p>
          <a:p>
            <a:endParaRPr lang="en-CA" dirty="0"/>
          </a:p>
          <a:p>
            <a:r>
              <a:rPr lang="en-CA" dirty="0"/>
              <a:t>Haven’t done as rigorous of analysis. This list is just based on traffic volumes.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00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2+1 roads can save motorists time, and more importantly they save lives</a:t>
            </a:r>
          </a:p>
          <a:p>
            <a:pPr marL="171450" indent="-171450">
              <a:buFontTx/>
              <a:buChar char="-"/>
            </a:pPr>
            <a:r>
              <a:rPr lang="en-CA" dirty="0"/>
              <a:t>And they do this at a lower cost than highway twinning</a:t>
            </a:r>
          </a:p>
          <a:p>
            <a:pPr marL="171450" indent="-171450">
              <a:buFontTx/>
              <a:buChar char="-"/>
            </a:pPr>
            <a:r>
              <a:rPr lang="en-CA" dirty="0"/>
              <a:t>Happy to take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10E0-86F3-438A-85CB-ADC5940FF39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40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92" y="2212056"/>
            <a:ext cx="7904048" cy="1589651"/>
          </a:xfrm>
        </p:spPr>
        <p:txBody>
          <a:bodyPr anchor="t"/>
          <a:lstStyle>
            <a:lvl1pPr algn="l">
              <a:defRPr sz="4000" b="1" cap="all">
                <a:solidFill>
                  <a:srgbClr val="0066A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6" y="592229"/>
            <a:ext cx="10972800" cy="611387"/>
          </a:xfrm>
        </p:spPr>
        <p:txBody>
          <a:bodyPr/>
          <a:lstStyle>
            <a:lvl1pPr algn="l">
              <a:defRPr>
                <a:solidFill>
                  <a:srgbClr val="0066A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6" y="1724866"/>
            <a:ext cx="10972800" cy="4662823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3336" y="592229"/>
            <a:ext cx="10714577" cy="611387"/>
          </a:xfrm>
        </p:spPr>
        <p:txBody>
          <a:bodyPr/>
          <a:lstStyle>
            <a:lvl1pPr algn="l">
              <a:defRPr>
                <a:solidFill>
                  <a:srgbClr val="0066A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23336" y="1724866"/>
            <a:ext cx="4988800" cy="4662823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449113" y="1724866"/>
            <a:ext cx="4988800" cy="4662823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6A4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6C2090-AD81-B546-BBAF-D708EBC37EA9}"/>
              </a:ext>
            </a:extLst>
          </p:cNvPr>
          <p:cNvSpPr/>
          <p:nvPr/>
        </p:nvSpPr>
        <p:spPr>
          <a:xfrm>
            <a:off x="0" y="1"/>
            <a:ext cx="12192000" cy="7694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30" y="2006133"/>
            <a:ext cx="8942553" cy="3682313"/>
          </a:xfrm>
        </p:spPr>
        <p:txBody>
          <a:bodyPr/>
          <a:lstStyle/>
          <a:p>
            <a:pPr algn="ctr"/>
            <a:r>
              <a:rPr lang="en-US" sz="5400" dirty="0"/>
              <a:t>HOW 2+1 ROADS SAVE MONEY, TIME, AND LIVES</a:t>
            </a:r>
            <a:br>
              <a:rPr lang="en-US" dirty="0"/>
            </a:br>
            <a:r>
              <a:rPr lang="en-US" sz="3600" b="0" dirty="0"/>
              <a:t>William Dunstan</a:t>
            </a:r>
            <a:br>
              <a:rPr lang="en-US" sz="3200" dirty="0"/>
            </a:br>
            <a:r>
              <a:rPr lang="en-US" sz="1800" dirty="0"/>
              <a:t>Northern policy institute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31F59-4D92-8692-8C3C-26E3DBE3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24" y="987574"/>
            <a:ext cx="7406952" cy="6369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218877B-53CE-13B0-1F85-AA46507C3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6781" y="3429000"/>
            <a:ext cx="5608505" cy="582421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E3D8C2-082F-1684-C4B7-14215D122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465645">
            <a:off x="-1715536" y="4775675"/>
            <a:ext cx="4877100" cy="50646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2+1 Roads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4D8A0-2612-C41D-4AB6-DF67616D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6" y="1536570"/>
            <a:ext cx="9533027" cy="4851120"/>
          </a:xfrm>
        </p:spPr>
        <p:txBody>
          <a:bodyPr/>
          <a:lstStyle/>
          <a:p>
            <a:r>
              <a:rPr lang="en-US" b="1" dirty="0"/>
              <a:t>Problem: </a:t>
            </a:r>
            <a:r>
              <a:rPr lang="en-US" dirty="0"/>
              <a:t>many roads in rural and northern regions are too heavily trafficked to operate as two-lane roads, but not trafficked enough to justify the high cost of highway twinning</a:t>
            </a:r>
          </a:p>
          <a:p>
            <a:endParaRPr lang="en-US" dirty="0"/>
          </a:p>
          <a:p>
            <a:r>
              <a:rPr lang="en-US" b="1" dirty="0"/>
              <a:t>Solution:</a:t>
            </a:r>
            <a:r>
              <a:rPr lang="en-US" dirty="0"/>
              <a:t> 2+1 roads provide an intermediate option between two-lane roads and twinned highways</a:t>
            </a:r>
          </a:p>
          <a:p>
            <a:endParaRPr lang="en-US" dirty="0"/>
          </a:p>
          <a:p>
            <a:r>
              <a:rPr lang="en-US" dirty="0"/>
              <a:t>2+1 roads provide similar traffic flow and safety benefits as highway twinning at a much lower cost</a:t>
            </a:r>
          </a:p>
          <a:p>
            <a:pPr lvl="1"/>
            <a:r>
              <a:rPr lang="en-US" sz="1800" dirty="0"/>
              <a:t>In Sweden, the 2+1 configuration has been shown to save one life per $150,000 spent, compared to one life per $4.5 million for highway twinning</a:t>
            </a:r>
            <a:endParaRPr lang="en-CA" sz="18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472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0B99-4A8F-420E-BCAB-E4E2633B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2+1 Roads Work</a:t>
            </a:r>
            <a:endParaRPr lang="en-CA" dirty="0"/>
          </a:p>
        </p:txBody>
      </p:sp>
      <p:pic>
        <p:nvPicPr>
          <p:cNvPr id="6" name="Content Placeholder 5" descr="A black and white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831A36FF-38F7-8BEA-2816-54222FFCC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6009" y="4352016"/>
            <a:ext cx="9639981" cy="1493060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99220-95E6-7720-307A-944249081B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3336" y="1359018"/>
            <a:ext cx="7572252" cy="2482264"/>
          </a:xfrm>
        </p:spPr>
        <p:txBody>
          <a:bodyPr/>
          <a:lstStyle/>
          <a:p>
            <a:r>
              <a:rPr lang="en-CA" dirty="0"/>
              <a:t>There are three lanes on a 2+1 road.</a:t>
            </a:r>
          </a:p>
          <a:p>
            <a:pPr lvl="1"/>
            <a:r>
              <a:rPr lang="en-CA" dirty="0"/>
              <a:t>The middle lane acts as a passing lane and alternates directions every few kilometres</a:t>
            </a:r>
          </a:p>
          <a:p>
            <a:endParaRPr lang="en-CA" dirty="0"/>
          </a:p>
          <a:p>
            <a:r>
              <a:rPr lang="en-CA" dirty="0"/>
              <a:t>The two directions of traffic are separated by a barrier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7AF87-CD23-055E-20D3-EE2E99D93B23}"/>
              </a:ext>
            </a:extLst>
          </p:cNvPr>
          <p:cNvSpPr txBox="1"/>
          <p:nvPr/>
        </p:nvSpPr>
        <p:spPr>
          <a:xfrm>
            <a:off x="4509462" y="3827282"/>
            <a:ext cx="30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14F95"/>
                </a:solidFill>
                <a:latin typeface="Century Gothic" panose="020B0502020202020204" pitchFamily="34" charset="0"/>
              </a:rPr>
              <a:t>Schematic of a 2+1 road</a:t>
            </a:r>
          </a:p>
        </p:txBody>
      </p:sp>
    </p:spTree>
    <p:extLst>
      <p:ext uri="{BB962C8B-B14F-4D97-AF65-F5344CB8AC3E}">
        <p14:creationId xmlns:p14="http://schemas.microsoft.com/office/powerpoint/2010/main" val="13124858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0CCE-3B92-C0A6-F80A-FFC7DBD8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2+1 Road in Sweden</a:t>
            </a:r>
            <a:endParaRPr lang="en-CA" dirty="0"/>
          </a:p>
        </p:txBody>
      </p:sp>
      <p:pic>
        <p:nvPicPr>
          <p:cNvPr id="6" name="Content Placeholder 5" descr="A road with grass and trees&#10;&#10;Description automatically generated">
            <a:extLst>
              <a:ext uri="{FF2B5EF4-FFF2-40B4-BE49-F238E27FC236}">
                <a16:creationId xmlns:a16="http://schemas.microsoft.com/office/drawing/2014/main" id="{C1AFE94A-A323-8B47-0AE4-139458A28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884" y="2636404"/>
            <a:ext cx="5050497" cy="2840904"/>
          </a:xfrm>
          <a:ln w="19050">
            <a:solidFill>
              <a:schemeClr val="tx1"/>
            </a:solidFill>
          </a:ln>
        </p:spPr>
      </p:pic>
      <p:pic>
        <p:nvPicPr>
          <p:cNvPr id="8" name="Content Placeholder 7" descr="A road with trees and blue sky&#10;&#10;Description automatically generated">
            <a:extLst>
              <a:ext uri="{FF2B5EF4-FFF2-40B4-BE49-F238E27FC236}">
                <a16:creationId xmlns:a16="http://schemas.microsoft.com/office/drawing/2014/main" id="{BE6F870C-E3FC-3622-BBDD-257664FFEA4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6448425" y="2636404"/>
            <a:ext cx="4989513" cy="2840904"/>
          </a:xfr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3E6DA0-2F4D-77E9-76CC-C01568123FA9}"/>
              </a:ext>
            </a:extLst>
          </p:cNvPr>
          <p:cNvSpPr txBox="1"/>
          <p:nvPr/>
        </p:nvSpPr>
        <p:spPr>
          <a:xfrm>
            <a:off x="1037136" y="1975759"/>
            <a:ext cx="436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F95"/>
                </a:solidFill>
                <a:latin typeface="Century Gothic" panose="020B0502020202020204" pitchFamily="34" charset="0"/>
              </a:rPr>
              <a:t>Two-lane road before 2+1 conversion</a:t>
            </a:r>
            <a:endParaRPr lang="en-CA" b="1" dirty="0">
              <a:solidFill>
                <a:srgbClr val="014F9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6D201-46AD-C43C-FACA-55933F3F7050}"/>
              </a:ext>
            </a:extLst>
          </p:cNvPr>
          <p:cNvSpPr txBox="1"/>
          <p:nvPr/>
        </p:nvSpPr>
        <p:spPr>
          <a:xfrm>
            <a:off x="6209122" y="1962462"/>
            <a:ext cx="481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F95"/>
                </a:solidFill>
                <a:latin typeface="Century Gothic" panose="020B0502020202020204" pitchFamily="34" charset="0"/>
              </a:rPr>
              <a:t>After 2+1 conversion</a:t>
            </a:r>
            <a:endParaRPr lang="en-CA" b="1" dirty="0">
              <a:solidFill>
                <a:srgbClr val="014F9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194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3D70-15ED-56D7-D8BE-DB437294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2+1 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8C2B-607B-783A-8452-812C0679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6" y="1724866"/>
            <a:ext cx="7157472" cy="4662823"/>
          </a:xfrm>
        </p:spPr>
        <p:txBody>
          <a:bodyPr/>
          <a:lstStyle/>
          <a:p>
            <a:r>
              <a:rPr lang="en-CA" b="1" dirty="0"/>
              <a:t>Safety</a:t>
            </a:r>
          </a:p>
          <a:p>
            <a:pPr lvl="1"/>
            <a:r>
              <a:rPr lang="en-CA" sz="1800" dirty="0"/>
              <a:t>Upgrading two-lane roads to a 2+1 configuration reduces fatal and serious injury collisions by 40 to 80 per cent</a:t>
            </a:r>
          </a:p>
          <a:p>
            <a:endParaRPr lang="en-CA" dirty="0"/>
          </a:p>
          <a:p>
            <a:r>
              <a:rPr lang="en-CA" sz="1800" b="1" dirty="0"/>
              <a:t>Improved traffic flow</a:t>
            </a:r>
          </a:p>
          <a:p>
            <a:pPr lvl="1"/>
            <a:r>
              <a:rPr lang="en-CA" sz="1800" dirty="0"/>
              <a:t>Regular passing lanes</a:t>
            </a:r>
          </a:p>
          <a:p>
            <a:pPr lvl="1"/>
            <a:r>
              <a:rPr lang="en-CA" sz="1800" dirty="0"/>
              <a:t>Fewer serious accidents = fewer extended road closures</a:t>
            </a:r>
          </a:p>
          <a:p>
            <a:endParaRPr lang="en-CA" dirty="0"/>
          </a:p>
          <a:p>
            <a:r>
              <a:rPr lang="en-CA" dirty="0"/>
              <a:t>Reminder: 2+1 roads achieve this at a significantly lower cost than highway twinning</a:t>
            </a:r>
          </a:p>
          <a:p>
            <a:pPr lvl="1"/>
            <a:r>
              <a:rPr lang="en-CA" sz="1800" dirty="0"/>
              <a:t>The main saving comes from not needing to build a second, parallel road</a:t>
            </a:r>
          </a:p>
        </p:txBody>
      </p:sp>
    </p:spTree>
    <p:extLst>
      <p:ext uri="{BB962C8B-B14F-4D97-AF65-F5344CB8AC3E}">
        <p14:creationId xmlns:p14="http://schemas.microsoft.com/office/powerpoint/2010/main" val="41458929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A76B-6776-A7A1-546C-6FBF944A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Does 2+1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AB5D-0E20-E994-4C1B-7BB6D34A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6" y="1724866"/>
            <a:ext cx="9137101" cy="4662823"/>
          </a:xfrm>
        </p:spPr>
        <p:txBody>
          <a:bodyPr/>
          <a:lstStyle/>
          <a:p>
            <a:r>
              <a:rPr lang="en-US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research suggests 2+1 roads are usually the best road design option on roads with traffic volumes between 3,000 and 20,000 vehicles per day</a:t>
            </a:r>
          </a:p>
          <a:p>
            <a:pPr lvl="1">
              <a:lnSpc>
                <a:spcPct val="150000"/>
              </a:lnSpc>
            </a:pPr>
            <a:r>
              <a:rPr lang="en-US" sz="16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Below 3,000, two-lane roads are usually the best option</a:t>
            </a:r>
          </a:p>
          <a:p>
            <a:pPr lvl="1">
              <a:lnSpc>
                <a:spcPct val="150000"/>
              </a:lnSpc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Above 20,000, multi-lane divided highways work best</a:t>
            </a:r>
          </a:p>
          <a:p>
            <a:endParaRPr lang="en-US" sz="1800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traffic volumes are not the only variable. Other factors to consider include:</a:t>
            </a:r>
          </a:p>
          <a:p>
            <a:pPr lvl="1">
              <a:lnSpc>
                <a:spcPct val="150000"/>
              </a:lnSpc>
            </a:pPr>
            <a:r>
              <a:rPr lang="en-US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errain and the cost of construction</a:t>
            </a:r>
          </a:p>
          <a:p>
            <a:pPr lvl="1">
              <a:lnSpc>
                <a:spcPct val="150000"/>
              </a:lnSpc>
            </a:pPr>
            <a:r>
              <a:rPr lang="en-US" sz="16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Collision rates on the existing road</a:t>
            </a:r>
          </a:p>
          <a:p>
            <a:pPr lvl="1">
              <a:lnSpc>
                <a:spcPct val="150000"/>
              </a:lnSpc>
            </a:pPr>
            <a:r>
              <a:rPr lang="en-US" sz="16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Presence of alternative routes in the event of road closures</a:t>
            </a:r>
          </a:p>
          <a:p>
            <a:pPr lvl="1"/>
            <a:endParaRPr lang="en-US" sz="18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CA" sz="18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8757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AD5D-6520-2972-B68D-CEB4B1B0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Where 2+1 Should be Introduced in Northern Ontario</a:t>
            </a:r>
            <a:br>
              <a:rPr lang="en-US" sz="3600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65D0-9144-3B44-0AD9-B591F826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6" y="1395167"/>
            <a:ext cx="4857331" cy="49925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NPI identified the following roads in Northern Ontario where upgrading to 2+1 would provide a positive benefit-cost ratio:</a:t>
            </a:r>
          </a:p>
          <a:p>
            <a:pPr marL="0" indent="0">
              <a:buNone/>
            </a:pPr>
            <a:endParaRPr lang="en-US" sz="1800" dirty="0"/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17 from Mattawa to Sault Ste. Marie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101 between Timmins and Highway 11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11 from North Bay to slightly west of Hearst*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11/17 from Nipigon to </a:t>
            </a:r>
            <a:r>
              <a:rPr lang="en-CA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Shabaqua</a:t>
            </a: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Corners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17 and 17A from the junction of highways 17 and 72 to the Manitoba border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6 from Little Current to Espanola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1400" dirty="0"/>
              <a:t>*The Ontario government will pilot the 2+1 road model on one section of this road</a:t>
            </a:r>
          </a:p>
        </p:txBody>
      </p:sp>
      <p:pic>
        <p:nvPicPr>
          <p:cNvPr id="6" name="Content Placeholder 5" descr="A map of the ocean&#10;&#10;Description automatically generated">
            <a:extLst>
              <a:ext uri="{FF2B5EF4-FFF2-40B4-BE49-F238E27FC236}">
                <a16:creationId xmlns:a16="http://schemas.microsoft.com/office/drawing/2014/main" id="{BC162E24-E5EA-59CC-9E24-2B1A3A6C653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479151" y="2546542"/>
            <a:ext cx="4989513" cy="2498220"/>
          </a:xfr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BDE35-0782-0A74-C6E2-F4F53A89159E}"/>
              </a:ext>
            </a:extLst>
          </p:cNvPr>
          <p:cNvSpPr txBox="1"/>
          <p:nvPr/>
        </p:nvSpPr>
        <p:spPr>
          <a:xfrm>
            <a:off x="7682847" y="1807364"/>
            <a:ext cx="308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14F95"/>
                </a:solidFill>
                <a:latin typeface="Century Gothic" panose="020B0502020202020204" pitchFamily="34" charset="0"/>
              </a:rPr>
              <a:t>Map of roads where 2+1 should be introduced </a:t>
            </a:r>
          </a:p>
        </p:txBody>
      </p:sp>
    </p:spTree>
    <p:extLst>
      <p:ext uri="{BB962C8B-B14F-4D97-AF65-F5344CB8AC3E}">
        <p14:creationId xmlns:p14="http://schemas.microsoft.com/office/powerpoint/2010/main" val="119483478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7E9C-A6C6-419C-A127-22967DE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Where else in Canada could 2+1 roads be a good 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3910-2869-30E0-79D1-A40ED7F6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6" y="1376074"/>
            <a:ext cx="7921043" cy="4662823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Solely considering traffic volumes, below are some examples of roads outside of Northern Ontario that could be suitable for 2+1 :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sz="1600" b="1" dirty="0"/>
              <a:t>In British Columbia</a:t>
            </a:r>
          </a:p>
          <a:p>
            <a:pPr lvl="1"/>
            <a:r>
              <a:rPr lang="en-US" sz="1400" dirty="0"/>
              <a:t>Much of Highway 16</a:t>
            </a:r>
          </a:p>
          <a:p>
            <a:pPr lvl="1"/>
            <a:r>
              <a:rPr lang="en-US" sz="1400" dirty="0"/>
              <a:t>“Cariboo Highway” section of Highway 97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b="1" dirty="0"/>
              <a:t>In Southern Ontario</a:t>
            </a:r>
          </a:p>
          <a:p>
            <a:pPr lvl="1"/>
            <a:r>
              <a:rPr lang="en-US" sz="1400" dirty="0"/>
              <a:t>Highway 3 along Lake Erie</a:t>
            </a:r>
          </a:p>
          <a:p>
            <a:pPr lvl="1"/>
            <a:r>
              <a:rPr lang="en-US" sz="1400" dirty="0"/>
              <a:t>Highway 21 along Lake Huron</a:t>
            </a:r>
          </a:p>
          <a:p>
            <a:pPr lvl="1"/>
            <a:r>
              <a:rPr lang="en-US" sz="1400" dirty="0"/>
              <a:t>Highway 7 in Eastern Ontario</a:t>
            </a:r>
          </a:p>
          <a:p>
            <a:endParaRPr lang="en-US" sz="1600" dirty="0"/>
          </a:p>
          <a:p>
            <a:r>
              <a:rPr lang="en-US" sz="1600" b="1" dirty="0"/>
              <a:t>In New Brunswick</a:t>
            </a:r>
            <a:endParaRPr lang="en-CA" sz="1600" b="1" dirty="0"/>
          </a:p>
          <a:p>
            <a:pPr lvl="1"/>
            <a:r>
              <a:rPr lang="en-CA" sz="1400" dirty="0"/>
              <a:t>Many sections of Route 8 and 11</a:t>
            </a:r>
            <a:endParaRPr lang="en-US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1890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6C2090-AD81-B546-BBAF-D708EBC37EA9}"/>
              </a:ext>
            </a:extLst>
          </p:cNvPr>
          <p:cNvSpPr/>
          <p:nvPr/>
        </p:nvSpPr>
        <p:spPr>
          <a:xfrm>
            <a:off x="0" y="1"/>
            <a:ext cx="12191999" cy="7694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081" y="2068958"/>
            <a:ext cx="8243247" cy="2268284"/>
          </a:xfrm>
        </p:spPr>
        <p:txBody>
          <a:bodyPr/>
          <a:lstStyle/>
          <a:p>
            <a:pPr algn="ctr"/>
            <a:r>
              <a:rPr lang="en-US" sz="3200" b="0" dirty="0"/>
              <a:t>Thank you. </a:t>
            </a:r>
            <a:r>
              <a:rPr lang="en-US" sz="3200" b="0" dirty="0" err="1"/>
              <a:t>Marsee</a:t>
            </a:r>
            <a:r>
              <a:rPr lang="en-US" sz="3200" b="0" dirty="0"/>
              <a:t>. </a:t>
            </a:r>
            <a:r>
              <a:rPr lang="en-US" sz="3200" b="0" dirty="0" err="1">
                <a:solidFill>
                  <a:srgbClr val="0065A3"/>
                </a:solidFill>
                <a:latin typeface="Century Gothic" panose="020B0502020202020204" pitchFamily="34" charset="0"/>
              </a:rPr>
              <a:t>ᑭᓇᓈᐢᑯᒥᑎᐣ</a:t>
            </a:r>
            <a:r>
              <a:rPr lang="en-US" sz="3200" b="0" dirty="0">
                <a:solidFill>
                  <a:srgbClr val="0065A3"/>
                </a:solidFill>
                <a:latin typeface="Century Gothic" panose="020B0502020202020204" pitchFamily="34" charset="0"/>
              </a:rPr>
              <a:t> Merci. </a:t>
            </a:r>
            <a:r>
              <a:rPr lang="en-US" sz="3200" b="0" dirty="0" err="1">
                <a:solidFill>
                  <a:srgbClr val="0065A3"/>
                </a:solidFill>
                <a:latin typeface="Century Gothic" panose="020B0502020202020204" pitchFamily="34" charset="0"/>
              </a:rPr>
              <a:t>Miigwech</a:t>
            </a:r>
            <a:r>
              <a:rPr lang="en-US" sz="3200" b="0" dirty="0">
                <a:solidFill>
                  <a:srgbClr val="0065A3"/>
                </a:solidFill>
                <a:latin typeface="Century Gothic" panose="020B0502020202020204" pitchFamily="34" charset="0"/>
              </a:rPr>
              <a:t>.</a:t>
            </a:r>
            <a:br>
              <a:rPr lang="en-US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31F59-4D92-8692-8C3C-26E3DBE3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24" y="987574"/>
            <a:ext cx="7406952" cy="6369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56F2DD-6F01-0B0D-6CBE-B424A1BCACDF}"/>
              </a:ext>
            </a:extLst>
          </p:cNvPr>
          <p:cNvSpPr/>
          <p:nvPr/>
        </p:nvSpPr>
        <p:spPr>
          <a:xfrm>
            <a:off x="3507454" y="3172835"/>
            <a:ext cx="5214257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1500" dirty="0">
                <a:solidFill>
                  <a:srgbClr val="014F95"/>
                </a:solidFill>
                <a:latin typeface="Century Gothic" panose="020B0502020202020204" pitchFamily="34" charset="0"/>
              </a:rPr>
              <a:t>1 (807) 343-8956 </a:t>
            </a:r>
            <a:r>
              <a:rPr lang="en-US" sz="1500" dirty="0">
                <a:solidFill>
                  <a:srgbClr val="FCA225"/>
                </a:solidFill>
                <a:latin typeface="Century Gothic" panose="020B0502020202020204" pitchFamily="34" charset="0"/>
              </a:rPr>
              <a:t>| </a:t>
            </a:r>
            <a:r>
              <a:rPr lang="en-US" sz="1500" dirty="0">
                <a:solidFill>
                  <a:srgbClr val="014F95"/>
                </a:solidFill>
                <a:latin typeface="Century Gothic" panose="020B0502020202020204" pitchFamily="34" charset="0"/>
              </a:rPr>
              <a:t>info@northernpolicy.ca</a:t>
            </a:r>
          </a:p>
          <a:p>
            <a:pPr algn="ctr" defTabSz="685800">
              <a:spcAft>
                <a:spcPts val="450"/>
              </a:spcAft>
            </a:pPr>
            <a:r>
              <a:rPr lang="en-US" sz="1500" b="1" dirty="0">
                <a:solidFill>
                  <a:srgbClr val="014F95"/>
                </a:solidFill>
                <a:latin typeface="Century Gothic" panose="020B0502020202020204" pitchFamily="34" charset="0"/>
              </a:rPr>
              <a:t>www.northernpolicy.ca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63D-0F26-D28B-A036-BC3B18F1C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34" y="3860776"/>
            <a:ext cx="1398494" cy="2884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C39FA1-826A-9558-1CB1-0310403E2DBE}"/>
              </a:ext>
            </a:extLst>
          </p:cNvPr>
          <p:cNvSpPr/>
          <p:nvPr/>
        </p:nvSpPr>
        <p:spPr>
          <a:xfrm>
            <a:off x="5284720" y="4205410"/>
            <a:ext cx="16225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srgbClr val="014F95"/>
                </a:solidFill>
                <a:latin typeface="Century Gothic" panose="020B0502020202020204" pitchFamily="34" charset="0"/>
              </a:rPr>
              <a:t>/NorthernPolicy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6FF9B5-A610-B8EC-0A7D-8C26F800E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6781" y="3429000"/>
            <a:ext cx="5608505" cy="58242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364C307-0B8A-78DC-A92A-F04752E0C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465645">
            <a:off x="-1715536" y="4775675"/>
            <a:ext cx="4877100" cy="50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63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992</Words>
  <Application>Microsoft Office PowerPoint</Application>
  <PresentationFormat>Widescreen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Century Gothic</vt:lpstr>
      <vt:lpstr>Symbol</vt:lpstr>
      <vt:lpstr>Office Theme</vt:lpstr>
      <vt:lpstr>HOW 2+1 ROADS SAVE MONEY, TIME, AND LIVES William Dunstan Northern policy institute  </vt:lpstr>
      <vt:lpstr>Why 2+1 Roads</vt:lpstr>
      <vt:lpstr>How 2+1 Roads Work</vt:lpstr>
      <vt:lpstr>Example of a 2+1 Road in Sweden</vt:lpstr>
      <vt:lpstr>Advantages of 2+1 Roads</vt:lpstr>
      <vt:lpstr>Where Does 2+1 Work?</vt:lpstr>
      <vt:lpstr>Where 2+1 Should be Introduced in Northern Ontario </vt:lpstr>
      <vt:lpstr>Where else in Canada could 2+1 roads be a good option?</vt:lpstr>
      <vt:lpstr>Thank you. Marsee. ᑭᓇᓈᐢᑯᒥᑎᐣ Merci. Miigwech.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Northern Policy Institute/ Institut des politiques du Nord</dc:title>
  <dc:creator>F D</dc:creator>
  <cp:lastModifiedBy>William Dunstan</cp:lastModifiedBy>
  <cp:revision>180</cp:revision>
  <dcterms:created xsi:type="dcterms:W3CDTF">2014-06-17T17:34:47Z</dcterms:created>
  <dcterms:modified xsi:type="dcterms:W3CDTF">2024-05-21T20:22:04Z</dcterms:modified>
</cp:coreProperties>
</file>