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311" r:id="rId3"/>
    <p:sldId id="277" r:id="rId4"/>
    <p:sldId id="265" r:id="rId5"/>
    <p:sldId id="281" r:id="rId6"/>
    <p:sldId id="288" r:id="rId7"/>
    <p:sldId id="289" r:id="rId8"/>
    <p:sldId id="290" r:id="rId9"/>
    <p:sldId id="275" r:id="rId10"/>
    <p:sldId id="276" r:id="rId11"/>
    <p:sldId id="285" r:id="rId12"/>
    <p:sldId id="286" r:id="rId13"/>
    <p:sldId id="298" r:id="rId14"/>
    <p:sldId id="296" r:id="rId15"/>
    <p:sldId id="297" r:id="rId16"/>
    <p:sldId id="300" r:id="rId17"/>
    <p:sldId id="299" r:id="rId18"/>
    <p:sldId id="269" r:id="rId19"/>
    <p:sldId id="301" r:id="rId20"/>
    <p:sldId id="302" r:id="rId21"/>
    <p:sldId id="305" r:id="rId22"/>
    <p:sldId id="282" r:id="rId23"/>
    <p:sldId id="303" r:id="rId24"/>
    <p:sldId id="283" r:id="rId25"/>
    <p:sldId id="304" r:id="rId26"/>
    <p:sldId id="284" r:id="rId27"/>
    <p:sldId id="270" r:id="rId28"/>
    <p:sldId id="271" r:id="rId29"/>
    <p:sldId id="310" r:id="rId30"/>
    <p:sldId id="278" r:id="rId31"/>
    <p:sldId id="279" r:id="rId32"/>
    <p:sldId id="280" r:id="rId33"/>
    <p:sldId id="291" r:id="rId34"/>
    <p:sldId id="295" r:id="rId35"/>
    <p:sldId id="259" r:id="rId36"/>
    <p:sldId id="292" r:id="rId37"/>
    <p:sldId id="293" r:id="rId38"/>
    <p:sldId id="294" r:id="rId39"/>
    <p:sldId id="266" r:id="rId40"/>
    <p:sldId id="268" r:id="rId41"/>
    <p:sldId id="272" r:id="rId42"/>
    <p:sldId id="273" r:id="rId43"/>
    <p:sldId id="274" r:id="rId44"/>
    <p:sldId id="306" r:id="rId45"/>
    <p:sldId id="307" r:id="rId46"/>
    <p:sldId id="308" r:id="rId47"/>
    <p:sldId id="30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03" autoAdjust="0"/>
    <p:restoredTop sz="94707" autoAdjust="0"/>
  </p:normalViewPr>
  <p:slideViewPr>
    <p:cSldViewPr snapToGrid="0">
      <p:cViewPr varScale="1">
        <p:scale>
          <a:sx n="69" d="100"/>
          <a:sy n="69" d="100"/>
        </p:scale>
        <p:origin x="78" y="61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FA5359-3D7D-4539-946E-D19350C74B19}" type="datetimeFigureOut">
              <a:rPr lang="en-US" smtClean="0"/>
              <a:t>7/9/2018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59E0CA-289F-4A76-A9FC-017DCB9E0417}" type="slidenum">
              <a:rPr lang="en-US" smtClean="0"/>
              <a:t>‹#›</a:t>
            </a:fld>
            <a:endParaRPr lang="en-US"/>
          </a:p>
        </p:txBody>
      </p:sp>
    </p:spTree>
    <p:extLst>
      <p:ext uri="{BB962C8B-B14F-4D97-AF65-F5344CB8AC3E}">
        <p14:creationId xmlns:p14="http://schemas.microsoft.com/office/powerpoint/2010/main" val="1573203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98E8D4-44E5-4539-AAA2-199194B88ED9}" type="datetimeFigureOut">
              <a:rPr lang="en-US" smtClean="0"/>
              <a:t>7/9/2018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794628-D6ED-4955-846F-65D7B5A1CEE5}" type="slidenum">
              <a:rPr lang="en-US" smtClean="0"/>
              <a:t>‹#›</a:t>
            </a:fld>
            <a:endParaRPr lang="en-US"/>
          </a:p>
        </p:txBody>
      </p:sp>
    </p:spTree>
    <p:extLst>
      <p:ext uri="{BB962C8B-B14F-4D97-AF65-F5344CB8AC3E}">
        <p14:creationId xmlns:p14="http://schemas.microsoft.com/office/powerpoint/2010/main" val="464982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BC86A5D-B100-49CC-B71D-033160CA9414}"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95FFB-FC0C-49EA-9404-D4875033AD2B}" type="slidenum">
              <a:rPr lang="en-US" smtClean="0"/>
              <a:t>‹#›</a:t>
            </a:fld>
            <a:endParaRPr lang="en-US"/>
          </a:p>
        </p:txBody>
      </p:sp>
    </p:spTree>
    <p:extLst>
      <p:ext uri="{BB962C8B-B14F-4D97-AF65-F5344CB8AC3E}">
        <p14:creationId xmlns:p14="http://schemas.microsoft.com/office/powerpoint/2010/main" val="3494521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C86A5D-B100-49CC-B71D-033160CA9414}"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95FFB-FC0C-49EA-9404-D4875033AD2B}" type="slidenum">
              <a:rPr lang="en-US" smtClean="0"/>
              <a:t>‹#›</a:t>
            </a:fld>
            <a:endParaRPr lang="en-US"/>
          </a:p>
        </p:txBody>
      </p:sp>
    </p:spTree>
    <p:extLst>
      <p:ext uri="{BB962C8B-B14F-4D97-AF65-F5344CB8AC3E}">
        <p14:creationId xmlns:p14="http://schemas.microsoft.com/office/powerpoint/2010/main" val="1757831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C86A5D-B100-49CC-B71D-033160CA9414}"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95FFB-FC0C-49EA-9404-D4875033AD2B}" type="slidenum">
              <a:rPr lang="en-US" smtClean="0"/>
              <a:t>‹#›</a:t>
            </a:fld>
            <a:endParaRPr lang="en-US"/>
          </a:p>
        </p:txBody>
      </p:sp>
    </p:spTree>
    <p:extLst>
      <p:ext uri="{BB962C8B-B14F-4D97-AF65-F5344CB8AC3E}">
        <p14:creationId xmlns:p14="http://schemas.microsoft.com/office/powerpoint/2010/main" val="1314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C86A5D-B100-49CC-B71D-033160CA9414}"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95FFB-FC0C-49EA-9404-D4875033AD2B}" type="slidenum">
              <a:rPr lang="en-US" smtClean="0"/>
              <a:t>‹#›</a:t>
            </a:fld>
            <a:endParaRPr lang="en-US"/>
          </a:p>
        </p:txBody>
      </p:sp>
    </p:spTree>
    <p:extLst>
      <p:ext uri="{BB962C8B-B14F-4D97-AF65-F5344CB8AC3E}">
        <p14:creationId xmlns:p14="http://schemas.microsoft.com/office/powerpoint/2010/main" val="103584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C86A5D-B100-49CC-B71D-033160CA9414}"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95FFB-FC0C-49EA-9404-D4875033AD2B}" type="slidenum">
              <a:rPr lang="en-US" smtClean="0"/>
              <a:t>‹#›</a:t>
            </a:fld>
            <a:endParaRPr lang="en-US"/>
          </a:p>
        </p:txBody>
      </p:sp>
    </p:spTree>
    <p:extLst>
      <p:ext uri="{BB962C8B-B14F-4D97-AF65-F5344CB8AC3E}">
        <p14:creationId xmlns:p14="http://schemas.microsoft.com/office/powerpoint/2010/main" val="1695615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C86A5D-B100-49CC-B71D-033160CA9414}" type="datetimeFigureOut">
              <a:rPr lang="en-US" smtClean="0"/>
              <a:t>7/9/2018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795FFB-FC0C-49EA-9404-D4875033AD2B}" type="slidenum">
              <a:rPr lang="en-US" smtClean="0"/>
              <a:t>‹#›</a:t>
            </a:fld>
            <a:endParaRPr lang="en-US"/>
          </a:p>
        </p:txBody>
      </p:sp>
    </p:spTree>
    <p:extLst>
      <p:ext uri="{BB962C8B-B14F-4D97-AF65-F5344CB8AC3E}">
        <p14:creationId xmlns:p14="http://schemas.microsoft.com/office/powerpoint/2010/main" val="1443523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C86A5D-B100-49CC-B71D-033160CA9414}" type="datetimeFigureOut">
              <a:rPr lang="en-US" smtClean="0"/>
              <a:t>7/9/2018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795FFB-FC0C-49EA-9404-D4875033AD2B}" type="slidenum">
              <a:rPr lang="en-US" smtClean="0"/>
              <a:t>‹#›</a:t>
            </a:fld>
            <a:endParaRPr lang="en-US"/>
          </a:p>
        </p:txBody>
      </p:sp>
    </p:spTree>
    <p:extLst>
      <p:ext uri="{BB962C8B-B14F-4D97-AF65-F5344CB8AC3E}">
        <p14:creationId xmlns:p14="http://schemas.microsoft.com/office/powerpoint/2010/main" val="242455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C86A5D-B100-49CC-B71D-033160CA9414}" type="datetimeFigureOut">
              <a:rPr lang="en-US" smtClean="0"/>
              <a:t>7/9/2018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795FFB-FC0C-49EA-9404-D4875033AD2B}" type="slidenum">
              <a:rPr lang="en-US" smtClean="0"/>
              <a:t>‹#›</a:t>
            </a:fld>
            <a:endParaRPr lang="en-US"/>
          </a:p>
        </p:txBody>
      </p:sp>
    </p:spTree>
    <p:extLst>
      <p:ext uri="{BB962C8B-B14F-4D97-AF65-F5344CB8AC3E}">
        <p14:creationId xmlns:p14="http://schemas.microsoft.com/office/powerpoint/2010/main" val="2547506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86A5D-B100-49CC-B71D-033160CA9414}" type="datetimeFigureOut">
              <a:rPr lang="en-US" smtClean="0"/>
              <a:t>7/9/2018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795FFB-FC0C-49EA-9404-D4875033AD2B}" type="slidenum">
              <a:rPr lang="en-US" smtClean="0"/>
              <a:t>‹#›</a:t>
            </a:fld>
            <a:endParaRPr lang="en-US"/>
          </a:p>
        </p:txBody>
      </p:sp>
    </p:spTree>
    <p:extLst>
      <p:ext uri="{BB962C8B-B14F-4D97-AF65-F5344CB8AC3E}">
        <p14:creationId xmlns:p14="http://schemas.microsoft.com/office/powerpoint/2010/main" val="3860466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C86A5D-B100-49CC-B71D-033160CA9414}" type="datetimeFigureOut">
              <a:rPr lang="en-US" smtClean="0"/>
              <a:t>7/9/2018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795FFB-FC0C-49EA-9404-D4875033AD2B}" type="slidenum">
              <a:rPr lang="en-US" smtClean="0"/>
              <a:t>‹#›</a:t>
            </a:fld>
            <a:endParaRPr lang="en-US"/>
          </a:p>
        </p:txBody>
      </p:sp>
    </p:spTree>
    <p:extLst>
      <p:ext uri="{BB962C8B-B14F-4D97-AF65-F5344CB8AC3E}">
        <p14:creationId xmlns:p14="http://schemas.microsoft.com/office/powerpoint/2010/main" val="862806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C86A5D-B100-49CC-B71D-033160CA9414}" type="datetimeFigureOut">
              <a:rPr lang="en-US" smtClean="0"/>
              <a:t>7/9/2018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795FFB-FC0C-49EA-9404-D4875033AD2B}" type="slidenum">
              <a:rPr lang="en-US" smtClean="0"/>
              <a:t>‹#›</a:t>
            </a:fld>
            <a:endParaRPr lang="en-US"/>
          </a:p>
        </p:txBody>
      </p:sp>
    </p:spTree>
    <p:extLst>
      <p:ext uri="{BB962C8B-B14F-4D97-AF65-F5344CB8AC3E}">
        <p14:creationId xmlns:p14="http://schemas.microsoft.com/office/powerpoint/2010/main" val="2785951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86A5D-B100-49CC-B71D-033160CA9414}" type="datetimeFigureOut">
              <a:rPr lang="en-US" smtClean="0"/>
              <a:t>7/9/2018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95FFB-FC0C-49EA-9404-D4875033AD2B}" type="slidenum">
              <a:rPr lang="en-US" smtClean="0"/>
              <a:t>‹#›</a:t>
            </a:fld>
            <a:endParaRPr lang="en-US"/>
          </a:p>
        </p:txBody>
      </p:sp>
    </p:spTree>
    <p:extLst>
      <p:ext uri="{BB962C8B-B14F-4D97-AF65-F5344CB8AC3E}">
        <p14:creationId xmlns:p14="http://schemas.microsoft.com/office/powerpoint/2010/main" val="1332061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B9FB547F-B597-410D-B32A-E08E27FD8E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4560" y="415926"/>
            <a:ext cx="7802880" cy="1795272"/>
          </a:xfrm>
          <a:prstGeom prst="rect">
            <a:avLst/>
          </a:prstGeom>
        </p:spPr>
      </p:pic>
      <p:sp>
        <p:nvSpPr>
          <p:cNvPr id="7" name="Title 1">
            <a:extLst>
              <a:ext uri="{FF2B5EF4-FFF2-40B4-BE49-F238E27FC236}">
                <a16:creationId xmlns="" xmlns:a16="http://schemas.microsoft.com/office/drawing/2014/main" id="{DD06AEED-244F-466C-A175-6618A9C81982}"/>
              </a:ext>
            </a:extLst>
          </p:cNvPr>
          <p:cNvSpPr txBox="1">
            <a:spLocks/>
          </p:cNvSpPr>
          <p:nvPr/>
        </p:nvSpPr>
        <p:spPr>
          <a:xfrm>
            <a:off x="2086136" y="2211198"/>
            <a:ext cx="8243247" cy="2268284"/>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solidFill>
                  <a:schemeClr val="accent5">
                    <a:lumMod val="75000"/>
                  </a:schemeClr>
                </a:solidFill>
              </a:rPr>
              <a:t>Data &amp; Descriptive Statistics</a:t>
            </a:r>
            <a:br>
              <a:rPr lang="en-US" sz="4400" dirty="0">
                <a:solidFill>
                  <a:schemeClr val="accent5">
                    <a:lumMod val="75000"/>
                  </a:schemeClr>
                </a:solidFill>
              </a:rPr>
            </a:br>
            <a:r>
              <a:rPr lang="en-US" sz="4400" dirty="0">
                <a:solidFill>
                  <a:schemeClr val="accent5">
                    <a:lumMod val="75000"/>
                  </a:schemeClr>
                </a:solidFill>
              </a:rPr>
              <a:t>Francophone Demographics</a:t>
            </a:r>
            <a:r>
              <a:rPr lang="en-US" dirty="0">
                <a:solidFill>
                  <a:schemeClr val="accent5">
                    <a:lumMod val="75000"/>
                  </a:schemeClr>
                </a:solidFill>
              </a:rPr>
              <a:t/>
            </a:r>
            <a:br>
              <a:rPr lang="en-US" dirty="0">
                <a:solidFill>
                  <a:schemeClr val="accent5">
                    <a:lumMod val="75000"/>
                  </a:schemeClr>
                </a:solidFill>
              </a:rPr>
            </a:br>
            <a:r>
              <a:rPr lang="en-US" sz="1200">
                <a:solidFill>
                  <a:schemeClr val="accent5">
                    <a:lumMod val="75000"/>
                  </a:schemeClr>
                </a:solidFill>
              </a:rPr>
              <a:t>June </a:t>
            </a:r>
            <a:r>
              <a:rPr lang="en-US" sz="1200" smtClean="0">
                <a:solidFill>
                  <a:schemeClr val="accent5">
                    <a:lumMod val="75000"/>
                  </a:schemeClr>
                </a:solidFill>
              </a:rPr>
              <a:t>18th</a:t>
            </a:r>
            <a:r>
              <a:rPr lang="en-US" sz="1200" dirty="0">
                <a:solidFill>
                  <a:schemeClr val="accent5">
                    <a:lumMod val="75000"/>
                  </a:schemeClr>
                </a:solidFill>
              </a:rPr>
              <a:t>, 2018. Rachel Armstrong</a:t>
            </a:r>
            <a:r>
              <a:rPr lang="en-US" dirty="0">
                <a:solidFill>
                  <a:schemeClr val="accent5">
                    <a:lumMod val="75000"/>
                  </a:schemeClr>
                </a:solidFill>
              </a:rPr>
              <a:t/>
            </a:r>
            <a:br>
              <a:rPr lang="en-US" dirty="0">
                <a:solidFill>
                  <a:schemeClr val="accent5">
                    <a:lumMod val="75000"/>
                  </a:schemeClr>
                </a:solidFill>
              </a:rPr>
            </a:br>
            <a:endParaRPr lang="en-US" dirty="0">
              <a:solidFill>
                <a:schemeClr val="accent5">
                  <a:lumMod val="75000"/>
                </a:schemeClr>
              </a:solidFill>
            </a:endParaRPr>
          </a:p>
        </p:txBody>
      </p:sp>
    </p:spTree>
    <p:extLst>
      <p:ext uri="{BB962C8B-B14F-4D97-AF65-F5344CB8AC3E}">
        <p14:creationId xmlns:p14="http://schemas.microsoft.com/office/powerpoint/2010/main" val="192019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2434" y="295807"/>
            <a:ext cx="10862344" cy="523220"/>
          </a:xfrm>
          <a:prstGeom prst="rect">
            <a:avLst/>
          </a:prstGeom>
          <a:noFill/>
        </p:spPr>
        <p:txBody>
          <a:bodyPr wrap="square" rtlCol="0">
            <a:spAutoFit/>
          </a:bodyPr>
          <a:lstStyle/>
          <a:p>
            <a:r>
              <a:rPr lang="en-US" sz="2800" b="1" dirty="0">
                <a:solidFill>
                  <a:schemeClr val="accent1">
                    <a:lumMod val="75000"/>
                  </a:schemeClr>
                </a:solidFill>
                <a:latin typeface="Century Gothic" panose="020B0502020202020204" pitchFamily="34" charset="0"/>
              </a:rPr>
              <a:t>Data &amp; Descriptive Statistics: </a:t>
            </a:r>
            <a:r>
              <a:rPr lang="en-US" sz="2800" dirty="0">
                <a:solidFill>
                  <a:schemeClr val="accent1">
                    <a:lumMod val="75000"/>
                  </a:schemeClr>
                </a:solidFill>
                <a:latin typeface="Century Gothic" panose="020B0502020202020204" pitchFamily="34" charset="0"/>
              </a:rPr>
              <a:t>Age - Northern Ontario </a:t>
            </a:r>
            <a:endParaRPr lang="en-US" sz="2800" b="1" dirty="0">
              <a:solidFill>
                <a:schemeClr val="accent1">
                  <a:lumMod val="75000"/>
                </a:schemeClr>
              </a:solidFill>
              <a:latin typeface="Century Gothic" panose="020B0502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8362" y="819027"/>
            <a:ext cx="10088751" cy="5247476"/>
          </a:xfrm>
          <a:prstGeom prst="rect">
            <a:avLst/>
          </a:prstGeom>
        </p:spPr>
      </p:pic>
      <p:sp>
        <p:nvSpPr>
          <p:cNvPr id="5" name="TextBox 4"/>
          <p:cNvSpPr txBox="1"/>
          <p:nvPr/>
        </p:nvSpPr>
        <p:spPr>
          <a:xfrm>
            <a:off x="0" y="6396335"/>
            <a:ext cx="11721680" cy="461665"/>
          </a:xfrm>
          <a:prstGeom prst="rect">
            <a:avLst/>
          </a:prstGeom>
          <a:noFill/>
        </p:spPr>
        <p:txBody>
          <a:bodyPr wrap="square" rtlCol="0">
            <a:spAutoFit/>
          </a:bodyPr>
          <a:lstStyle/>
          <a:p>
            <a:r>
              <a:rPr lang="en-US" sz="1200" dirty="0" smtClean="0">
                <a:latin typeface="+mj-lt"/>
              </a:rPr>
              <a:t>Source: Author's </a:t>
            </a:r>
            <a:r>
              <a:rPr lang="en-US" sz="1200" dirty="0">
                <a:latin typeface="+mj-lt"/>
              </a:rPr>
              <a:t>calculations based on Statistics Canada, Target group profile of the Francophone population, Census, 2016, and Authors calculations based on Statistics Canada, Census of Population, 2016</a:t>
            </a:r>
          </a:p>
        </p:txBody>
      </p:sp>
    </p:spTree>
    <p:extLst>
      <p:ext uri="{BB962C8B-B14F-4D97-AF65-F5344CB8AC3E}">
        <p14:creationId xmlns:p14="http://schemas.microsoft.com/office/powerpoint/2010/main" val="1818867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2434" y="295807"/>
            <a:ext cx="10862344" cy="523220"/>
          </a:xfrm>
          <a:prstGeom prst="rect">
            <a:avLst/>
          </a:prstGeom>
          <a:noFill/>
        </p:spPr>
        <p:txBody>
          <a:bodyPr wrap="square" rtlCol="0">
            <a:spAutoFit/>
          </a:bodyPr>
          <a:lstStyle/>
          <a:p>
            <a:r>
              <a:rPr lang="en-US" sz="2800" b="1" dirty="0">
                <a:solidFill>
                  <a:schemeClr val="accent1">
                    <a:lumMod val="75000"/>
                  </a:schemeClr>
                </a:solidFill>
                <a:latin typeface="Century Gothic" panose="020B0502020202020204" pitchFamily="34" charset="0"/>
              </a:rPr>
              <a:t>Data &amp; Descriptive Statistics: </a:t>
            </a:r>
            <a:r>
              <a:rPr lang="en-US" sz="2800" dirty="0">
                <a:solidFill>
                  <a:schemeClr val="accent1">
                    <a:lumMod val="75000"/>
                  </a:schemeClr>
                </a:solidFill>
                <a:latin typeface="Century Gothic" panose="020B0502020202020204" pitchFamily="34" charset="0"/>
              </a:rPr>
              <a:t>Age - Eastern Ontario </a:t>
            </a:r>
            <a:endParaRPr lang="en-US" sz="2800" b="1" dirty="0">
              <a:solidFill>
                <a:schemeClr val="accent1">
                  <a:lumMod val="75000"/>
                </a:schemeClr>
              </a:solidFill>
              <a:latin typeface="Century Gothic" panose="020B0502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643" y="819026"/>
            <a:ext cx="10484919" cy="5414625"/>
          </a:xfrm>
          <a:prstGeom prst="rect">
            <a:avLst/>
          </a:prstGeom>
        </p:spPr>
      </p:pic>
      <p:sp>
        <p:nvSpPr>
          <p:cNvPr id="5" name="TextBox 4"/>
          <p:cNvSpPr txBox="1"/>
          <p:nvPr/>
        </p:nvSpPr>
        <p:spPr>
          <a:xfrm>
            <a:off x="0" y="6396335"/>
            <a:ext cx="11721680" cy="461665"/>
          </a:xfrm>
          <a:prstGeom prst="rect">
            <a:avLst/>
          </a:prstGeom>
          <a:noFill/>
        </p:spPr>
        <p:txBody>
          <a:bodyPr wrap="square" rtlCol="0">
            <a:spAutoFit/>
          </a:bodyPr>
          <a:lstStyle/>
          <a:p>
            <a:r>
              <a:rPr lang="en-US" sz="1200" dirty="0" smtClean="0">
                <a:latin typeface="+mj-lt"/>
              </a:rPr>
              <a:t>Source: Author's </a:t>
            </a:r>
            <a:r>
              <a:rPr lang="en-US" sz="1200" dirty="0">
                <a:latin typeface="+mj-lt"/>
              </a:rPr>
              <a:t>calculations based on Statistics Canada, Target group profile of the Francophone population, Census, 2016, and Authors calculations based on Statistics Canada, Census of Population, 2016</a:t>
            </a:r>
          </a:p>
        </p:txBody>
      </p:sp>
    </p:spTree>
    <p:extLst>
      <p:ext uri="{BB962C8B-B14F-4D97-AF65-F5344CB8AC3E}">
        <p14:creationId xmlns:p14="http://schemas.microsoft.com/office/powerpoint/2010/main" val="2405546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2434" y="295807"/>
            <a:ext cx="10862344" cy="523220"/>
          </a:xfrm>
          <a:prstGeom prst="rect">
            <a:avLst/>
          </a:prstGeom>
          <a:noFill/>
        </p:spPr>
        <p:txBody>
          <a:bodyPr wrap="square" rtlCol="0">
            <a:spAutoFit/>
          </a:bodyPr>
          <a:lstStyle/>
          <a:p>
            <a:r>
              <a:rPr lang="en-US" sz="2800" b="1" dirty="0">
                <a:solidFill>
                  <a:schemeClr val="accent1">
                    <a:lumMod val="75000"/>
                  </a:schemeClr>
                </a:solidFill>
                <a:latin typeface="Century Gothic" panose="020B0502020202020204" pitchFamily="34" charset="0"/>
              </a:rPr>
              <a:t>Data &amp; Descriptive Statistics: </a:t>
            </a:r>
            <a:r>
              <a:rPr lang="en-US" sz="2800" dirty="0">
                <a:solidFill>
                  <a:schemeClr val="accent1">
                    <a:lumMod val="75000"/>
                  </a:schemeClr>
                </a:solidFill>
                <a:latin typeface="Century Gothic" panose="020B0502020202020204" pitchFamily="34" charset="0"/>
              </a:rPr>
              <a:t>Age – C-S-W Ontario </a:t>
            </a:r>
            <a:endParaRPr lang="en-US" sz="2800" b="1" dirty="0">
              <a:solidFill>
                <a:schemeClr val="accent1">
                  <a:lumMod val="75000"/>
                </a:schemeClr>
              </a:solidFill>
              <a:latin typeface="Century Gothic" panose="020B0502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0388" y="819027"/>
            <a:ext cx="10396002" cy="5394960"/>
          </a:xfrm>
          <a:prstGeom prst="rect">
            <a:avLst/>
          </a:prstGeom>
        </p:spPr>
      </p:pic>
      <p:sp>
        <p:nvSpPr>
          <p:cNvPr id="5" name="TextBox 4"/>
          <p:cNvSpPr txBox="1"/>
          <p:nvPr/>
        </p:nvSpPr>
        <p:spPr>
          <a:xfrm>
            <a:off x="0" y="6396335"/>
            <a:ext cx="11721680" cy="461665"/>
          </a:xfrm>
          <a:prstGeom prst="rect">
            <a:avLst/>
          </a:prstGeom>
          <a:noFill/>
        </p:spPr>
        <p:txBody>
          <a:bodyPr wrap="square" rtlCol="0">
            <a:spAutoFit/>
          </a:bodyPr>
          <a:lstStyle/>
          <a:p>
            <a:r>
              <a:rPr lang="en-US" sz="1200" dirty="0" smtClean="0">
                <a:latin typeface="+mj-lt"/>
              </a:rPr>
              <a:t>Source: Author's </a:t>
            </a:r>
            <a:r>
              <a:rPr lang="en-US" sz="1200" dirty="0">
                <a:latin typeface="+mj-lt"/>
              </a:rPr>
              <a:t>calculations based on Statistics Canada, Target group profile of the Francophone population, Census, 2016, and Authors calculations based on Statistics Canada, Census of Population, 2016</a:t>
            </a:r>
          </a:p>
        </p:txBody>
      </p:sp>
    </p:spTree>
    <p:extLst>
      <p:ext uri="{BB962C8B-B14F-4D97-AF65-F5344CB8AC3E}">
        <p14:creationId xmlns:p14="http://schemas.microsoft.com/office/powerpoint/2010/main" val="3680778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2434" y="295807"/>
            <a:ext cx="10862344" cy="523220"/>
          </a:xfrm>
          <a:prstGeom prst="rect">
            <a:avLst/>
          </a:prstGeom>
          <a:noFill/>
        </p:spPr>
        <p:txBody>
          <a:bodyPr wrap="square" rtlCol="0">
            <a:spAutoFit/>
          </a:bodyPr>
          <a:lstStyle/>
          <a:p>
            <a:r>
              <a:rPr lang="en-US" sz="2800" b="1" dirty="0">
                <a:solidFill>
                  <a:schemeClr val="accent1">
                    <a:lumMod val="75000"/>
                  </a:schemeClr>
                </a:solidFill>
                <a:latin typeface="Century Gothic" panose="020B0502020202020204" pitchFamily="34" charset="0"/>
              </a:rPr>
              <a:t>Data &amp; Descriptive Statistics: </a:t>
            </a:r>
            <a:r>
              <a:rPr lang="en-US" sz="2800" dirty="0">
                <a:solidFill>
                  <a:schemeClr val="accent1">
                    <a:lumMod val="75000"/>
                  </a:schemeClr>
                </a:solidFill>
                <a:latin typeface="Century Gothic" panose="020B0502020202020204" pitchFamily="34" charset="0"/>
              </a:rPr>
              <a:t>Education – Ontario </a:t>
            </a:r>
            <a:endParaRPr lang="en-US" sz="2800" b="1" dirty="0">
              <a:solidFill>
                <a:schemeClr val="accent1">
                  <a:lumMod val="75000"/>
                </a:schemeClr>
              </a:solidFill>
              <a:latin typeface="Century Gothic" panose="020B0502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418" y="819026"/>
            <a:ext cx="9012367" cy="5335967"/>
          </a:xfrm>
          <a:prstGeom prst="rect">
            <a:avLst/>
          </a:prstGeom>
        </p:spPr>
      </p:pic>
      <p:sp>
        <p:nvSpPr>
          <p:cNvPr id="5" name="TextBox 4"/>
          <p:cNvSpPr txBox="1"/>
          <p:nvPr/>
        </p:nvSpPr>
        <p:spPr>
          <a:xfrm>
            <a:off x="0" y="6396335"/>
            <a:ext cx="11721680" cy="461665"/>
          </a:xfrm>
          <a:prstGeom prst="rect">
            <a:avLst/>
          </a:prstGeom>
          <a:noFill/>
        </p:spPr>
        <p:txBody>
          <a:bodyPr wrap="square" rtlCol="0">
            <a:spAutoFit/>
          </a:bodyPr>
          <a:lstStyle/>
          <a:p>
            <a:r>
              <a:rPr lang="en-US" sz="1200" dirty="0" smtClean="0">
                <a:latin typeface="+mj-lt"/>
              </a:rPr>
              <a:t>Source: Author's </a:t>
            </a:r>
            <a:r>
              <a:rPr lang="en-US" sz="1200" dirty="0">
                <a:latin typeface="+mj-lt"/>
              </a:rPr>
              <a:t>calculations based on Statistics Canada, Target group profile of the Francophone population, Census, 2016, and Authors calculations based on Statistics Canada, Census of Population, 2016</a:t>
            </a:r>
          </a:p>
        </p:txBody>
      </p:sp>
    </p:spTree>
    <p:extLst>
      <p:ext uri="{BB962C8B-B14F-4D97-AF65-F5344CB8AC3E}">
        <p14:creationId xmlns:p14="http://schemas.microsoft.com/office/powerpoint/2010/main" val="1404669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2434" y="295807"/>
            <a:ext cx="10862344" cy="523220"/>
          </a:xfrm>
          <a:prstGeom prst="rect">
            <a:avLst/>
          </a:prstGeom>
          <a:noFill/>
        </p:spPr>
        <p:txBody>
          <a:bodyPr wrap="square" rtlCol="0">
            <a:spAutoFit/>
          </a:bodyPr>
          <a:lstStyle/>
          <a:p>
            <a:r>
              <a:rPr lang="en-US" sz="2800" b="1" dirty="0">
                <a:solidFill>
                  <a:schemeClr val="accent1">
                    <a:lumMod val="75000"/>
                  </a:schemeClr>
                </a:solidFill>
                <a:latin typeface="Century Gothic" panose="020B0502020202020204" pitchFamily="34" charset="0"/>
              </a:rPr>
              <a:t>Data &amp; Descriptive Statistics: </a:t>
            </a:r>
            <a:r>
              <a:rPr lang="en-US" sz="2800" dirty="0">
                <a:solidFill>
                  <a:schemeClr val="accent1">
                    <a:lumMod val="75000"/>
                  </a:schemeClr>
                </a:solidFill>
                <a:latin typeface="Century Gothic" panose="020B0502020202020204" pitchFamily="34" charset="0"/>
              </a:rPr>
              <a:t>Education – Northeast Ontario </a:t>
            </a:r>
            <a:endParaRPr lang="en-US" sz="2800" b="1" dirty="0">
              <a:solidFill>
                <a:schemeClr val="accent1">
                  <a:lumMod val="75000"/>
                </a:schemeClr>
              </a:solidFill>
              <a:latin typeface="Century Gothic" panose="020B0502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365" y="819028"/>
            <a:ext cx="9336700" cy="5306470"/>
          </a:xfrm>
          <a:prstGeom prst="rect">
            <a:avLst/>
          </a:prstGeom>
        </p:spPr>
      </p:pic>
      <p:sp>
        <p:nvSpPr>
          <p:cNvPr id="5" name="TextBox 4"/>
          <p:cNvSpPr txBox="1"/>
          <p:nvPr/>
        </p:nvSpPr>
        <p:spPr>
          <a:xfrm>
            <a:off x="0" y="6396335"/>
            <a:ext cx="11721680" cy="461665"/>
          </a:xfrm>
          <a:prstGeom prst="rect">
            <a:avLst/>
          </a:prstGeom>
          <a:noFill/>
        </p:spPr>
        <p:txBody>
          <a:bodyPr wrap="square" rtlCol="0">
            <a:spAutoFit/>
          </a:bodyPr>
          <a:lstStyle/>
          <a:p>
            <a:r>
              <a:rPr lang="en-US" sz="1200" dirty="0" smtClean="0">
                <a:latin typeface="+mj-lt"/>
              </a:rPr>
              <a:t>Source: Author's </a:t>
            </a:r>
            <a:r>
              <a:rPr lang="en-US" sz="1200" dirty="0">
                <a:latin typeface="+mj-lt"/>
              </a:rPr>
              <a:t>calculations based on Statistics Canada, Target group profile of the Francophone population, Census, 2016, and Authors calculations based on Statistics Canada, Census of Population, 2016</a:t>
            </a:r>
          </a:p>
        </p:txBody>
      </p:sp>
    </p:spTree>
    <p:extLst>
      <p:ext uri="{BB962C8B-B14F-4D97-AF65-F5344CB8AC3E}">
        <p14:creationId xmlns:p14="http://schemas.microsoft.com/office/powerpoint/2010/main" val="166288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2434" y="295807"/>
            <a:ext cx="10862344" cy="523220"/>
          </a:xfrm>
          <a:prstGeom prst="rect">
            <a:avLst/>
          </a:prstGeom>
          <a:noFill/>
        </p:spPr>
        <p:txBody>
          <a:bodyPr wrap="square" rtlCol="0">
            <a:spAutoFit/>
          </a:bodyPr>
          <a:lstStyle/>
          <a:p>
            <a:r>
              <a:rPr lang="en-US" sz="2800" b="1" dirty="0">
                <a:solidFill>
                  <a:schemeClr val="accent1">
                    <a:lumMod val="75000"/>
                  </a:schemeClr>
                </a:solidFill>
                <a:latin typeface="Century Gothic" panose="020B0502020202020204" pitchFamily="34" charset="0"/>
              </a:rPr>
              <a:t>Data &amp; Descriptive Statistics: </a:t>
            </a:r>
            <a:r>
              <a:rPr lang="en-US" sz="2800" dirty="0">
                <a:solidFill>
                  <a:schemeClr val="accent1">
                    <a:lumMod val="75000"/>
                  </a:schemeClr>
                </a:solidFill>
                <a:latin typeface="Century Gothic" panose="020B0502020202020204" pitchFamily="34" charset="0"/>
              </a:rPr>
              <a:t>Education – Northwest Ontario </a:t>
            </a:r>
            <a:endParaRPr lang="en-US" sz="2800" b="1" dirty="0">
              <a:solidFill>
                <a:schemeClr val="accent1">
                  <a:lumMod val="75000"/>
                </a:schemeClr>
              </a:solidFill>
              <a:latin typeface="Century Gothic" panose="020B0502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3662" y="819027"/>
            <a:ext cx="9264314" cy="5326134"/>
          </a:xfrm>
          <a:prstGeom prst="rect">
            <a:avLst/>
          </a:prstGeom>
        </p:spPr>
      </p:pic>
      <p:sp>
        <p:nvSpPr>
          <p:cNvPr id="5" name="TextBox 4"/>
          <p:cNvSpPr txBox="1"/>
          <p:nvPr/>
        </p:nvSpPr>
        <p:spPr>
          <a:xfrm>
            <a:off x="0" y="6396335"/>
            <a:ext cx="11721680" cy="461665"/>
          </a:xfrm>
          <a:prstGeom prst="rect">
            <a:avLst/>
          </a:prstGeom>
          <a:noFill/>
        </p:spPr>
        <p:txBody>
          <a:bodyPr wrap="square" rtlCol="0">
            <a:spAutoFit/>
          </a:bodyPr>
          <a:lstStyle/>
          <a:p>
            <a:r>
              <a:rPr lang="en-US" sz="1200" dirty="0" smtClean="0">
                <a:latin typeface="+mj-lt"/>
              </a:rPr>
              <a:t>Source: Author's </a:t>
            </a:r>
            <a:r>
              <a:rPr lang="en-US" sz="1200" dirty="0">
                <a:latin typeface="+mj-lt"/>
              </a:rPr>
              <a:t>calculations based on Statistics Canada, Target group profile of the Francophone population, Census, 2016, and Authors calculations based on Statistics Canada, Census of Population, 2016</a:t>
            </a:r>
          </a:p>
        </p:txBody>
      </p:sp>
    </p:spTree>
    <p:extLst>
      <p:ext uri="{BB962C8B-B14F-4D97-AF65-F5344CB8AC3E}">
        <p14:creationId xmlns:p14="http://schemas.microsoft.com/office/powerpoint/2010/main" val="3138905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2434" y="295807"/>
            <a:ext cx="10862344" cy="523220"/>
          </a:xfrm>
          <a:prstGeom prst="rect">
            <a:avLst/>
          </a:prstGeom>
          <a:noFill/>
        </p:spPr>
        <p:txBody>
          <a:bodyPr wrap="square" rtlCol="0">
            <a:spAutoFit/>
          </a:bodyPr>
          <a:lstStyle/>
          <a:p>
            <a:r>
              <a:rPr lang="en-US" sz="2800" b="1" dirty="0">
                <a:solidFill>
                  <a:schemeClr val="accent1">
                    <a:lumMod val="75000"/>
                  </a:schemeClr>
                </a:solidFill>
                <a:latin typeface="Century Gothic" panose="020B0502020202020204" pitchFamily="34" charset="0"/>
              </a:rPr>
              <a:t>Data &amp; Descriptive Statistics: </a:t>
            </a:r>
            <a:r>
              <a:rPr lang="en-US" sz="2800" dirty="0">
                <a:solidFill>
                  <a:schemeClr val="accent1">
                    <a:lumMod val="75000"/>
                  </a:schemeClr>
                </a:solidFill>
                <a:latin typeface="Century Gothic" panose="020B0502020202020204" pitchFamily="34" charset="0"/>
              </a:rPr>
              <a:t>Education – Eastern Ontario </a:t>
            </a:r>
            <a:endParaRPr lang="en-US" sz="2800" b="1" dirty="0">
              <a:solidFill>
                <a:schemeClr val="accent1">
                  <a:lumMod val="75000"/>
                </a:schemeClr>
              </a:solidFill>
              <a:latin typeface="Century Gothic" panose="020B0502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2941" y="819026"/>
            <a:ext cx="9106832" cy="5345799"/>
          </a:xfrm>
          <a:prstGeom prst="rect">
            <a:avLst/>
          </a:prstGeom>
        </p:spPr>
      </p:pic>
      <p:sp>
        <p:nvSpPr>
          <p:cNvPr id="5" name="TextBox 4"/>
          <p:cNvSpPr txBox="1"/>
          <p:nvPr/>
        </p:nvSpPr>
        <p:spPr>
          <a:xfrm>
            <a:off x="0" y="6396335"/>
            <a:ext cx="11721680" cy="461665"/>
          </a:xfrm>
          <a:prstGeom prst="rect">
            <a:avLst/>
          </a:prstGeom>
          <a:noFill/>
        </p:spPr>
        <p:txBody>
          <a:bodyPr wrap="square" rtlCol="0">
            <a:spAutoFit/>
          </a:bodyPr>
          <a:lstStyle/>
          <a:p>
            <a:r>
              <a:rPr lang="en-US" sz="1200" dirty="0" smtClean="0">
                <a:latin typeface="+mj-lt"/>
              </a:rPr>
              <a:t>Source: Author's </a:t>
            </a:r>
            <a:r>
              <a:rPr lang="en-US" sz="1200" dirty="0">
                <a:latin typeface="+mj-lt"/>
              </a:rPr>
              <a:t>calculations based on Statistics Canada, Target group profile of the Francophone population, Census, 2016, and Authors calculations based on Statistics Canada, Census of Population, 2016</a:t>
            </a:r>
          </a:p>
        </p:txBody>
      </p:sp>
    </p:spTree>
    <p:extLst>
      <p:ext uri="{BB962C8B-B14F-4D97-AF65-F5344CB8AC3E}">
        <p14:creationId xmlns:p14="http://schemas.microsoft.com/office/powerpoint/2010/main" val="4154836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2434" y="295807"/>
            <a:ext cx="10862344" cy="523220"/>
          </a:xfrm>
          <a:prstGeom prst="rect">
            <a:avLst/>
          </a:prstGeom>
          <a:noFill/>
        </p:spPr>
        <p:txBody>
          <a:bodyPr wrap="square" rtlCol="0">
            <a:spAutoFit/>
          </a:bodyPr>
          <a:lstStyle/>
          <a:p>
            <a:r>
              <a:rPr lang="en-US" sz="2800" b="1" dirty="0">
                <a:solidFill>
                  <a:schemeClr val="accent1">
                    <a:lumMod val="75000"/>
                  </a:schemeClr>
                </a:solidFill>
                <a:latin typeface="Century Gothic" panose="020B0502020202020204" pitchFamily="34" charset="0"/>
              </a:rPr>
              <a:t>Data &amp; Descriptive Statistics: </a:t>
            </a:r>
            <a:r>
              <a:rPr lang="en-US" sz="2800" dirty="0">
                <a:solidFill>
                  <a:schemeClr val="accent1">
                    <a:lumMod val="75000"/>
                  </a:schemeClr>
                </a:solidFill>
                <a:latin typeface="Century Gothic" panose="020B0502020202020204" pitchFamily="34" charset="0"/>
              </a:rPr>
              <a:t>Education – C-S-W Ontario </a:t>
            </a:r>
            <a:endParaRPr lang="en-US" sz="2800" b="1" dirty="0">
              <a:solidFill>
                <a:schemeClr val="accent1">
                  <a:lumMod val="75000"/>
                </a:schemeClr>
              </a:solidFill>
              <a:latin typeface="Century Gothic" panose="020B0502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1179" y="819027"/>
            <a:ext cx="9181155" cy="5463786"/>
          </a:xfrm>
          <a:prstGeom prst="rect">
            <a:avLst/>
          </a:prstGeom>
        </p:spPr>
      </p:pic>
      <p:sp>
        <p:nvSpPr>
          <p:cNvPr id="5" name="TextBox 4"/>
          <p:cNvSpPr txBox="1"/>
          <p:nvPr/>
        </p:nvSpPr>
        <p:spPr>
          <a:xfrm>
            <a:off x="0" y="6396335"/>
            <a:ext cx="11721680" cy="461665"/>
          </a:xfrm>
          <a:prstGeom prst="rect">
            <a:avLst/>
          </a:prstGeom>
          <a:noFill/>
        </p:spPr>
        <p:txBody>
          <a:bodyPr wrap="square" rtlCol="0">
            <a:spAutoFit/>
          </a:bodyPr>
          <a:lstStyle/>
          <a:p>
            <a:r>
              <a:rPr lang="en-US" sz="1200" dirty="0" smtClean="0">
                <a:latin typeface="+mj-lt"/>
              </a:rPr>
              <a:t>Source: Author's </a:t>
            </a:r>
            <a:r>
              <a:rPr lang="en-US" sz="1200" dirty="0">
                <a:latin typeface="+mj-lt"/>
              </a:rPr>
              <a:t>calculations based on Statistics Canada, Target group profile of the Francophone population, Census, 2016, and Authors calculations based on Statistics Canada, Census of Population, 2016</a:t>
            </a:r>
          </a:p>
        </p:txBody>
      </p:sp>
    </p:spTree>
    <p:extLst>
      <p:ext uri="{BB962C8B-B14F-4D97-AF65-F5344CB8AC3E}">
        <p14:creationId xmlns:p14="http://schemas.microsoft.com/office/powerpoint/2010/main" val="2484913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4769" y="153552"/>
            <a:ext cx="10862344" cy="523220"/>
          </a:xfrm>
          <a:prstGeom prst="rect">
            <a:avLst/>
          </a:prstGeom>
          <a:noFill/>
        </p:spPr>
        <p:txBody>
          <a:bodyPr wrap="square" rtlCol="0">
            <a:spAutoFit/>
          </a:bodyPr>
          <a:lstStyle/>
          <a:p>
            <a:r>
              <a:rPr lang="en-US" sz="2800" b="1" dirty="0">
                <a:solidFill>
                  <a:schemeClr val="accent1">
                    <a:lumMod val="75000"/>
                  </a:schemeClr>
                </a:solidFill>
                <a:latin typeface="Century Gothic" panose="020B0502020202020204" pitchFamily="34" charset="0"/>
              </a:rPr>
              <a:t>Data &amp; Descriptive Statistics: </a:t>
            </a:r>
            <a:r>
              <a:rPr lang="en-US" sz="2800" dirty="0">
                <a:solidFill>
                  <a:schemeClr val="accent1">
                    <a:lumMod val="75000"/>
                  </a:schemeClr>
                </a:solidFill>
                <a:latin typeface="Century Gothic" panose="020B0502020202020204" pitchFamily="34" charset="0"/>
              </a:rPr>
              <a:t>Immigration</a:t>
            </a:r>
            <a:endParaRPr lang="en-US" sz="2800" b="1" dirty="0">
              <a:solidFill>
                <a:schemeClr val="accent1">
                  <a:lumMod val="75000"/>
                </a:schemeClr>
              </a:solidFill>
              <a:latin typeface="Century Gothic" panose="020B0502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0300" y="848659"/>
            <a:ext cx="5176814" cy="528774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769" y="907616"/>
            <a:ext cx="5088671" cy="5160680"/>
          </a:xfrm>
          <a:prstGeom prst="rect">
            <a:avLst/>
          </a:prstGeom>
        </p:spPr>
      </p:pic>
      <p:cxnSp>
        <p:nvCxnSpPr>
          <p:cNvPr id="12" name="Straight Connector 11"/>
          <p:cNvCxnSpPr/>
          <p:nvPr/>
        </p:nvCxnSpPr>
        <p:spPr>
          <a:xfrm>
            <a:off x="6136392" y="1052390"/>
            <a:ext cx="0" cy="4472369"/>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6396335"/>
            <a:ext cx="11721680" cy="461665"/>
          </a:xfrm>
          <a:prstGeom prst="rect">
            <a:avLst/>
          </a:prstGeom>
          <a:noFill/>
        </p:spPr>
        <p:txBody>
          <a:bodyPr wrap="square" rtlCol="0">
            <a:spAutoFit/>
          </a:bodyPr>
          <a:lstStyle/>
          <a:p>
            <a:r>
              <a:rPr lang="en-US" sz="1200" dirty="0" smtClean="0">
                <a:latin typeface="+mj-lt"/>
              </a:rPr>
              <a:t>Source: Author's </a:t>
            </a:r>
            <a:r>
              <a:rPr lang="en-US" sz="1200" dirty="0">
                <a:latin typeface="+mj-lt"/>
              </a:rPr>
              <a:t>calculations based on Statistics Canada, Target group profile of the Francophone population, Census, 2016, and Authors calculations based on Statistics Canada, Census of Population, 2016</a:t>
            </a:r>
          </a:p>
        </p:txBody>
      </p:sp>
    </p:spTree>
    <p:extLst>
      <p:ext uri="{BB962C8B-B14F-4D97-AF65-F5344CB8AC3E}">
        <p14:creationId xmlns:p14="http://schemas.microsoft.com/office/powerpoint/2010/main" val="2598025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4769" y="153552"/>
            <a:ext cx="10862344" cy="523220"/>
          </a:xfrm>
          <a:prstGeom prst="rect">
            <a:avLst/>
          </a:prstGeom>
          <a:noFill/>
        </p:spPr>
        <p:txBody>
          <a:bodyPr wrap="square" rtlCol="0">
            <a:spAutoFit/>
          </a:bodyPr>
          <a:lstStyle/>
          <a:p>
            <a:r>
              <a:rPr lang="en-US" sz="2800" b="1" dirty="0">
                <a:solidFill>
                  <a:schemeClr val="accent1">
                    <a:lumMod val="75000"/>
                  </a:schemeClr>
                </a:solidFill>
                <a:latin typeface="Century Gothic" panose="020B0502020202020204" pitchFamily="34" charset="0"/>
              </a:rPr>
              <a:t>Data &amp; Descriptive Statistics: </a:t>
            </a:r>
            <a:r>
              <a:rPr lang="en-US" sz="2800" dirty="0">
                <a:solidFill>
                  <a:schemeClr val="accent1">
                    <a:lumMod val="75000"/>
                  </a:schemeClr>
                </a:solidFill>
                <a:latin typeface="Century Gothic" panose="020B0502020202020204" pitchFamily="34" charset="0"/>
              </a:rPr>
              <a:t>Immigration</a:t>
            </a:r>
            <a:endParaRPr lang="en-US" sz="2800" b="1" dirty="0">
              <a:solidFill>
                <a:schemeClr val="accent1">
                  <a:lumMod val="75000"/>
                </a:schemeClr>
              </a:solidFill>
              <a:latin typeface="Century Gothic" panose="020B0502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7868" y="836368"/>
            <a:ext cx="4867113" cy="5409303"/>
          </a:xfrm>
          <a:prstGeom prst="rect">
            <a:avLst/>
          </a:prstGeom>
        </p:spPr>
      </p:pic>
      <p:sp>
        <p:nvSpPr>
          <p:cNvPr id="4" name="TextBox 3"/>
          <p:cNvSpPr txBox="1"/>
          <p:nvPr/>
        </p:nvSpPr>
        <p:spPr>
          <a:xfrm>
            <a:off x="2001795" y="2254679"/>
            <a:ext cx="2693773" cy="2800767"/>
          </a:xfrm>
          <a:prstGeom prst="rect">
            <a:avLst/>
          </a:prstGeom>
          <a:noFill/>
        </p:spPr>
        <p:txBody>
          <a:bodyPr wrap="square" rtlCol="0">
            <a:spAutoFit/>
          </a:bodyPr>
          <a:lstStyle/>
          <a:p>
            <a:pPr algn="ctr"/>
            <a:r>
              <a:rPr lang="en-US" sz="3200" b="1" u="sng" dirty="0">
                <a:uFill>
                  <a:solidFill>
                    <a:schemeClr val="accent4"/>
                  </a:solidFill>
                </a:uFill>
                <a:latin typeface="+mj-lt"/>
              </a:rPr>
              <a:t>48% </a:t>
            </a:r>
            <a:r>
              <a:rPr lang="en-US" sz="2800" dirty="0">
                <a:latin typeface="+mj-lt"/>
              </a:rPr>
              <a:t>of Francophone immigrants in Ontario immigrated </a:t>
            </a:r>
            <a:r>
              <a:rPr lang="en-US" sz="3200" b="1" u="sng" dirty="0">
                <a:uFill>
                  <a:solidFill>
                    <a:schemeClr val="accent4"/>
                  </a:solidFill>
                </a:uFill>
                <a:latin typeface="+mj-lt"/>
              </a:rPr>
              <a:t>before 2001</a:t>
            </a:r>
          </a:p>
        </p:txBody>
      </p:sp>
      <p:sp>
        <p:nvSpPr>
          <p:cNvPr id="6" name="TextBox 5"/>
          <p:cNvSpPr txBox="1"/>
          <p:nvPr/>
        </p:nvSpPr>
        <p:spPr>
          <a:xfrm>
            <a:off x="0" y="6396335"/>
            <a:ext cx="11721680" cy="461665"/>
          </a:xfrm>
          <a:prstGeom prst="rect">
            <a:avLst/>
          </a:prstGeom>
          <a:noFill/>
        </p:spPr>
        <p:txBody>
          <a:bodyPr wrap="square" rtlCol="0">
            <a:spAutoFit/>
          </a:bodyPr>
          <a:lstStyle/>
          <a:p>
            <a:r>
              <a:rPr lang="en-US" sz="1200" dirty="0" smtClean="0">
                <a:latin typeface="+mj-lt"/>
              </a:rPr>
              <a:t>Source: Author's </a:t>
            </a:r>
            <a:r>
              <a:rPr lang="en-US" sz="1200" dirty="0">
                <a:latin typeface="+mj-lt"/>
              </a:rPr>
              <a:t>calculations based on Statistics Canada, Target group profile of the Francophone population, Census, 2016, and Authors calculations based on Statistics Canada, Census of Population, 2016</a:t>
            </a:r>
          </a:p>
        </p:txBody>
      </p:sp>
    </p:spTree>
    <p:extLst>
      <p:ext uri="{BB962C8B-B14F-4D97-AF65-F5344CB8AC3E}">
        <p14:creationId xmlns:p14="http://schemas.microsoft.com/office/powerpoint/2010/main" val="3648034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182" y="922883"/>
            <a:ext cx="11810999" cy="5909310"/>
          </a:xfrm>
          <a:prstGeom prst="rect">
            <a:avLst/>
          </a:prstGeom>
          <a:solidFill>
            <a:schemeClr val="bg1"/>
          </a:solidFill>
        </p:spPr>
        <p:txBody>
          <a:bodyPr wrap="square" rtlCol="0">
            <a:spAutoFit/>
          </a:bodyPr>
          <a:lstStyle/>
          <a:p>
            <a:pPr>
              <a:lnSpc>
                <a:spcPct val="150000"/>
              </a:lnSpc>
            </a:pPr>
            <a:r>
              <a:rPr lang="en-US" dirty="0">
                <a:latin typeface="+mj-lt"/>
              </a:rPr>
              <a:t>Data from Statistics Canada is used in this presentation. This data source has limitations. To ensure confidentiality of individual respondent identity and characteristics, Statistics Canada data is subject to non-disclosure rules. All estimates are subjected to a process called random rounding, which transforms all raw estimates to random rounded estimates. This reduces the possibility of identifying individuals within the tabulations. All estimates greater than 10 are rounded to base 5. Estimates less than 10 are rounded to base 10. The total value of summed or grouped data may not match the individual values. Similarly, percentages, which Statistics Canada calculates on rounded data, may not necessarily add up to 100 percent. Statistics Canada adjusts figures retroactively. Author’s calculations are based on data available at the time of publication and are therefore subject to change</a:t>
            </a:r>
            <a:r>
              <a:rPr lang="en-US" dirty="0" smtClean="0">
                <a:latin typeface="+mj-lt"/>
              </a:rPr>
              <a:t>.</a:t>
            </a:r>
          </a:p>
          <a:p>
            <a:pPr>
              <a:lnSpc>
                <a:spcPct val="150000"/>
              </a:lnSpc>
            </a:pPr>
            <a:endParaRPr lang="en-US" dirty="0">
              <a:latin typeface="+mj-lt"/>
            </a:endParaRPr>
          </a:p>
          <a:p>
            <a:pPr>
              <a:lnSpc>
                <a:spcPct val="150000"/>
              </a:lnSpc>
            </a:pPr>
            <a:r>
              <a:rPr lang="en-US" dirty="0">
                <a:latin typeface="+mj-lt"/>
              </a:rPr>
              <a:t>Statistics </a:t>
            </a:r>
            <a:r>
              <a:rPr lang="en-US" dirty="0" smtClean="0">
                <a:latin typeface="+mj-lt"/>
              </a:rPr>
              <a:t>Canada data sources include:</a:t>
            </a:r>
          </a:p>
          <a:p>
            <a:pPr>
              <a:lnSpc>
                <a:spcPct val="150000"/>
              </a:lnSpc>
            </a:pPr>
            <a:r>
              <a:rPr lang="en-US" dirty="0" smtClean="0">
                <a:latin typeface="+mj-lt"/>
              </a:rPr>
              <a:t>-Census Profile 2016, (Obtained through Statistics Canada)</a:t>
            </a:r>
            <a:endParaRPr lang="en-US" dirty="0">
              <a:latin typeface="+mj-lt"/>
            </a:endParaRPr>
          </a:p>
          <a:p>
            <a:pPr>
              <a:lnSpc>
                <a:spcPct val="150000"/>
              </a:lnSpc>
            </a:pPr>
            <a:r>
              <a:rPr lang="en-US" dirty="0" smtClean="0">
                <a:latin typeface="+mj-lt"/>
              </a:rPr>
              <a:t>-Target </a:t>
            </a:r>
            <a:r>
              <a:rPr lang="en-US" dirty="0">
                <a:latin typeface="+mj-lt"/>
              </a:rPr>
              <a:t>group profile of the Francophone population, Census, </a:t>
            </a:r>
            <a:r>
              <a:rPr lang="en-US" dirty="0" smtClean="0">
                <a:latin typeface="+mj-lt"/>
              </a:rPr>
              <a:t>2016 (Obtained through the Community Data Program) </a:t>
            </a:r>
            <a:endParaRPr lang="en-US" dirty="0">
              <a:latin typeface="+mj-lt"/>
            </a:endParaRPr>
          </a:p>
        </p:txBody>
      </p:sp>
      <p:sp>
        <p:nvSpPr>
          <p:cNvPr id="3" name="TextBox 2"/>
          <p:cNvSpPr txBox="1"/>
          <p:nvPr/>
        </p:nvSpPr>
        <p:spPr>
          <a:xfrm>
            <a:off x="522515" y="399663"/>
            <a:ext cx="11208334" cy="523220"/>
          </a:xfrm>
          <a:prstGeom prst="rect">
            <a:avLst/>
          </a:prstGeom>
          <a:noFill/>
        </p:spPr>
        <p:txBody>
          <a:bodyPr wrap="square" rtlCol="0">
            <a:spAutoFit/>
          </a:bodyPr>
          <a:lstStyle/>
          <a:p>
            <a:r>
              <a:rPr lang="en-US" sz="2800" b="1" dirty="0">
                <a:solidFill>
                  <a:schemeClr val="accent1">
                    <a:lumMod val="75000"/>
                  </a:schemeClr>
                </a:solidFill>
                <a:latin typeface="Century Gothic" panose="020B0502020202020204" pitchFamily="34" charset="0"/>
              </a:rPr>
              <a:t>Data &amp; Descriptive </a:t>
            </a:r>
            <a:r>
              <a:rPr lang="en-US" sz="2800" b="1" dirty="0" smtClean="0">
                <a:solidFill>
                  <a:schemeClr val="accent1">
                    <a:lumMod val="75000"/>
                  </a:schemeClr>
                </a:solidFill>
                <a:latin typeface="Century Gothic" panose="020B0502020202020204" pitchFamily="34" charset="0"/>
              </a:rPr>
              <a:t>Statistics: </a:t>
            </a:r>
            <a:r>
              <a:rPr lang="en-US" sz="2800" dirty="0" smtClean="0">
                <a:solidFill>
                  <a:schemeClr val="accent1">
                    <a:lumMod val="75000"/>
                  </a:schemeClr>
                </a:solidFill>
                <a:latin typeface="Century Gothic" panose="020B0502020202020204" pitchFamily="34" charset="0"/>
              </a:rPr>
              <a:t>Disclaimer</a:t>
            </a:r>
            <a:endParaRPr lang="en-US" sz="2800" b="1" dirty="0">
              <a:solidFill>
                <a:schemeClr val="accent1">
                  <a:lumMod val="75000"/>
                </a:schemeClr>
              </a:solidFill>
              <a:latin typeface="Century Gothic" panose="020B0502020202020204" pitchFamily="34" charset="0"/>
            </a:endParaRPr>
          </a:p>
        </p:txBody>
      </p:sp>
    </p:spTree>
    <p:extLst>
      <p:ext uri="{BB962C8B-B14F-4D97-AF65-F5344CB8AC3E}">
        <p14:creationId xmlns:p14="http://schemas.microsoft.com/office/powerpoint/2010/main" val="3516670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4769" y="153552"/>
            <a:ext cx="10862344" cy="523220"/>
          </a:xfrm>
          <a:prstGeom prst="rect">
            <a:avLst/>
          </a:prstGeom>
          <a:noFill/>
        </p:spPr>
        <p:txBody>
          <a:bodyPr wrap="square" rtlCol="0">
            <a:spAutoFit/>
          </a:bodyPr>
          <a:lstStyle/>
          <a:p>
            <a:r>
              <a:rPr lang="en-US" sz="2800" b="1" dirty="0">
                <a:solidFill>
                  <a:schemeClr val="accent1">
                    <a:lumMod val="75000"/>
                  </a:schemeClr>
                </a:solidFill>
                <a:latin typeface="Century Gothic" panose="020B0502020202020204" pitchFamily="34" charset="0"/>
              </a:rPr>
              <a:t>Data &amp; Descriptive Statistics: </a:t>
            </a:r>
            <a:r>
              <a:rPr lang="en-US" sz="2800" dirty="0">
                <a:solidFill>
                  <a:schemeClr val="accent1">
                    <a:lumMod val="75000"/>
                  </a:schemeClr>
                </a:solidFill>
                <a:latin typeface="Century Gothic" panose="020B0502020202020204" pitchFamily="34" charset="0"/>
              </a:rPr>
              <a:t>Immigration</a:t>
            </a:r>
            <a:endParaRPr lang="en-US" sz="2800" b="1" dirty="0">
              <a:solidFill>
                <a:schemeClr val="accent1">
                  <a:lumMod val="75000"/>
                </a:schemeClr>
              </a:solidFill>
              <a:latin typeface="Century Gothic" panose="020B0502020202020204" pitchFamily="34" charset="0"/>
            </a:endParaRPr>
          </a:p>
        </p:txBody>
      </p:sp>
      <p:sp>
        <p:nvSpPr>
          <p:cNvPr id="3" name="TextBox 2"/>
          <p:cNvSpPr txBox="1"/>
          <p:nvPr/>
        </p:nvSpPr>
        <p:spPr>
          <a:xfrm>
            <a:off x="2001795" y="2254679"/>
            <a:ext cx="2693773" cy="3231654"/>
          </a:xfrm>
          <a:prstGeom prst="rect">
            <a:avLst/>
          </a:prstGeom>
          <a:noFill/>
        </p:spPr>
        <p:txBody>
          <a:bodyPr wrap="square" rtlCol="0">
            <a:spAutoFit/>
          </a:bodyPr>
          <a:lstStyle/>
          <a:p>
            <a:pPr algn="ctr"/>
            <a:r>
              <a:rPr lang="en-US" sz="3200" b="1" u="sng" dirty="0">
                <a:uFill>
                  <a:solidFill>
                    <a:schemeClr val="accent4"/>
                  </a:solidFill>
                </a:uFill>
                <a:latin typeface="+mj-lt"/>
              </a:rPr>
              <a:t>62% </a:t>
            </a:r>
            <a:r>
              <a:rPr lang="en-US" sz="2800" dirty="0">
                <a:latin typeface="+mj-lt"/>
              </a:rPr>
              <a:t>of Francophone immigrants in Northern Ontario immigrated </a:t>
            </a:r>
            <a:r>
              <a:rPr lang="en-US" sz="3200" b="1" u="sng" dirty="0">
                <a:uFill>
                  <a:solidFill>
                    <a:schemeClr val="accent4"/>
                  </a:solidFill>
                </a:uFill>
                <a:latin typeface="+mj-lt"/>
              </a:rPr>
              <a:t>before 2001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5957" y="766118"/>
            <a:ext cx="4987346" cy="5633251"/>
          </a:xfrm>
          <a:prstGeom prst="rect">
            <a:avLst/>
          </a:prstGeom>
        </p:spPr>
      </p:pic>
      <p:sp>
        <p:nvSpPr>
          <p:cNvPr id="6" name="TextBox 5"/>
          <p:cNvSpPr txBox="1"/>
          <p:nvPr/>
        </p:nvSpPr>
        <p:spPr>
          <a:xfrm>
            <a:off x="0" y="6396335"/>
            <a:ext cx="11721680" cy="461665"/>
          </a:xfrm>
          <a:prstGeom prst="rect">
            <a:avLst/>
          </a:prstGeom>
          <a:noFill/>
        </p:spPr>
        <p:txBody>
          <a:bodyPr wrap="square" rtlCol="0">
            <a:spAutoFit/>
          </a:bodyPr>
          <a:lstStyle/>
          <a:p>
            <a:r>
              <a:rPr lang="en-US" sz="1200" dirty="0" smtClean="0">
                <a:latin typeface="+mj-lt"/>
              </a:rPr>
              <a:t>Source: Author's </a:t>
            </a:r>
            <a:r>
              <a:rPr lang="en-US" sz="1200" dirty="0">
                <a:latin typeface="+mj-lt"/>
              </a:rPr>
              <a:t>calculations based on Statistics Canada, Target group profile of the Francophone population, Census, 2016, and Authors calculations based on Statistics Canada, Census of Population, 2016</a:t>
            </a:r>
          </a:p>
        </p:txBody>
      </p:sp>
    </p:spTree>
    <p:extLst>
      <p:ext uri="{BB962C8B-B14F-4D97-AF65-F5344CB8AC3E}">
        <p14:creationId xmlns:p14="http://schemas.microsoft.com/office/powerpoint/2010/main" val="4195887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4769" y="153552"/>
            <a:ext cx="10862344" cy="523220"/>
          </a:xfrm>
          <a:prstGeom prst="rect">
            <a:avLst/>
          </a:prstGeom>
          <a:noFill/>
        </p:spPr>
        <p:txBody>
          <a:bodyPr wrap="square" rtlCol="0">
            <a:spAutoFit/>
          </a:bodyPr>
          <a:lstStyle/>
          <a:p>
            <a:r>
              <a:rPr lang="en-US" sz="2800" b="1" dirty="0">
                <a:solidFill>
                  <a:schemeClr val="accent1">
                    <a:lumMod val="75000"/>
                  </a:schemeClr>
                </a:solidFill>
                <a:latin typeface="Century Gothic" panose="020B0502020202020204" pitchFamily="34" charset="0"/>
              </a:rPr>
              <a:t>Data &amp; Descriptive Statistics: </a:t>
            </a:r>
            <a:r>
              <a:rPr lang="en-US" sz="2800" dirty="0">
                <a:solidFill>
                  <a:schemeClr val="accent1">
                    <a:lumMod val="75000"/>
                  </a:schemeClr>
                </a:solidFill>
                <a:latin typeface="Century Gothic" panose="020B0502020202020204" pitchFamily="34" charset="0"/>
              </a:rPr>
              <a:t>Immigration</a:t>
            </a:r>
            <a:endParaRPr lang="en-US" sz="2800" b="1" dirty="0">
              <a:solidFill>
                <a:schemeClr val="accent1">
                  <a:lumMod val="75000"/>
                </a:schemeClr>
              </a:solidFill>
              <a:latin typeface="Century Gothic" panose="020B0502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2344" y="966264"/>
            <a:ext cx="3441816" cy="347398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160" y="965677"/>
            <a:ext cx="4081866" cy="483957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396" y="965676"/>
            <a:ext cx="4081865" cy="4802195"/>
          </a:xfrm>
          <a:prstGeom prst="rect">
            <a:avLst/>
          </a:prstGeom>
        </p:spPr>
      </p:pic>
      <p:sp>
        <p:nvSpPr>
          <p:cNvPr id="6" name="TextBox 5"/>
          <p:cNvSpPr txBox="1"/>
          <p:nvPr/>
        </p:nvSpPr>
        <p:spPr>
          <a:xfrm>
            <a:off x="4510085" y="4508919"/>
            <a:ext cx="3364075" cy="1938992"/>
          </a:xfrm>
          <a:prstGeom prst="rect">
            <a:avLst/>
          </a:prstGeom>
          <a:noFill/>
          <a:ln w="19050">
            <a:solidFill>
              <a:schemeClr val="accent4"/>
            </a:solidFill>
          </a:ln>
        </p:spPr>
        <p:txBody>
          <a:bodyPr wrap="square" rtlCol="0">
            <a:spAutoFit/>
          </a:bodyPr>
          <a:lstStyle/>
          <a:p>
            <a:pPr algn="ctr"/>
            <a:r>
              <a:rPr lang="en-US" sz="2400" dirty="0">
                <a:latin typeface="+mj-lt"/>
              </a:rPr>
              <a:t>A total of 600 Francophone Immigrants have settled in the North since 2001</a:t>
            </a:r>
          </a:p>
        </p:txBody>
      </p:sp>
      <p:sp>
        <p:nvSpPr>
          <p:cNvPr id="8" name="TextBox 7"/>
          <p:cNvSpPr txBox="1"/>
          <p:nvPr/>
        </p:nvSpPr>
        <p:spPr>
          <a:xfrm>
            <a:off x="0" y="6396335"/>
            <a:ext cx="11721680" cy="461665"/>
          </a:xfrm>
          <a:prstGeom prst="rect">
            <a:avLst/>
          </a:prstGeom>
          <a:noFill/>
        </p:spPr>
        <p:txBody>
          <a:bodyPr wrap="square" rtlCol="0">
            <a:spAutoFit/>
          </a:bodyPr>
          <a:lstStyle/>
          <a:p>
            <a:r>
              <a:rPr lang="en-US" sz="1200" dirty="0" smtClean="0">
                <a:latin typeface="+mj-lt"/>
              </a:rPr>
              <a:t>Source: Author's </a:t>
            </a:r>
            <a:r>
              <a:rPr lang="en-US" sz="1200" dirty="0">
                <a:latin typeface="+mj-lt"/>
              </a:rPr>
              <a:t>calculations based on Statistics Canada, Target group profile of the Francophone population, Census, 2016, and Authors calculations based on Statistics Canada, Census of Population, 2016</a:t>
            </a:r>
          </a:p>
        </p:txBody>
      </p:sp>
    </p:spTree>
    <p:extLst>
      <p:ext uri="{BB962C8B-B14F-4D97-AF65-F5344CB8AC3E}">
        <p14:creationId xmlns:p14="http://schemas.microsoft.com/office/powerpoint/2010/main" val="2035757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4769" y="153552"/>
            <a:ext cx="10862344" cy="523220"/>
          </a:xfrm>
          <a:prstGeom prst="rect">
            <a:avLst/>
          </a:prstGeom>
          <a:noFill/>
        </p:spPr>
        <p:txBody>
          <a:bodyPr wrap="square" rtlCol="0">
            <a:spAutoFit/>
          </a:bodyPr>
          <a:lstStyle/>
          <a:p>
            <a:r>
              <a:rPr lang="en-US" sz="2800" b="1" dirty="0">
                <a:solidFill>
                  <a:schemeClr val="accent1">
                    <a:lumMod val="75000"/>
                  </a:schemeClr>
                </a:solidFill>
                <a:latin typeface="Century Gothic" panose="020B0502020202020204" pitchFamily="34" charset="0"/>
              </a:rPr>
              <a:t>Data &amp; Descriptive Statistics: </a:t>
            </a:r>
            <a:r>
              <a:rPr lang="en-US" sz="2800" dirty="0">
                <a:solidFill>
                  <a:schemeClr val="accent1">
                    <a:lumMod val="75000"/>
                  </a:schemeClr>
                </a:solidFill>
                <a:latin typeface="Century Gothic" panose="020B0502020202020204" pitchFamily="34" charset="0"/>
              </a:rPr>
              <a:t>Immigration</a:t>
            </a:r>
            <a:endParaRPr lang="en-US" sz="2800" b="1" dirty="0">
              <a:solidFill>
                <a:schemeClr val="accent1">
                  <a:lumMod val="75000"/>
                </a:schemeClr>
              </a:solidFill>
              <a:latin typeface="Century Gothic" panose="020B0502020202020204" pitchFamily="34" charset="0"/>
            </a:endParaRPr>
          </a:p>
        </p:txBody>
      </p:sp>
      <p:sp>
        <p:nvSpPr>
          <p:cNvPr id="4" name="TextBox 3"/>
          <p:cNvSpPr txBox="1"/>
          <p:nvPr/>
        </p:nvSpPr>
        <p:spPr>
          <a:xfrm>
            <a:off x="8499168" y="707417"/>
            <a:ext cx="3281059" cy="2185214"/>
          </a:xfrm>
          <a:prstGeom prst="rect">
            <a:avLst/>
          </a:prstGeom>
          <a:noFill/>
        </p:spPr>
        <p:txBody>
          <a:bodyPr wrap="square" rtlCol="0">
            <a:spAutoFit/>
          </a:bodyPr>
          <a:lstStyle/>
          <a:p>
            <a:r>
              <a:rPr lang="en-US" sz="2400" dirty="0">
                <a:latin typeface="+mj-lt"/>
              </a:rPr>
              <a:t>There are a total of </a:t>
            </a:r>
            <a:r>
              <a:rPr lang="en-US" sz="3200" b="1" dirty="0">
                <a:solidFill>
                  <a:schemeClr val="accent5"/>
                </a:solidFill>
                <a:latin typeface="+mj-lt"/>
              </a:rPr>
              <a:t>230</a:t>
            </a:r>
            <a:r>
              <a:rPr lang="en-US" sz="2400" dirty="0">
                <a:latin typeface="+mj-lt"/>
              </a:rPr>
              <a:t> Francophones classified as </a:t>
            </a:r>
            <a:r>
              <a:rPr lang="en-US" sz="2800" u="sng" dirty="0">
                <a:solidFill>
                  <a:schemeClr val="accent5"/>
                </a:solidFill>
                <a:latin typeface="+mj-lt"/>
              </a:rPr>
              <a:t>recent immigrants*</a:t>
            </a:r>
            <a:r>
              <a:rPr lang="en-US" sz="2400" dirty="0">
                <a:latin typeface="+mj-lt"/>
              </a:rPr>
              <a:t> in Northern </a:t>
            </a:r>
            <a:r>
              <a:rPr lang="en-US" sz="2400" dirty="0" smtClean="0">
                <a:latin typeface="+mj-lt"/>
              </a:rPr>
              <a:t>Ontario. </a:t>
            </a:r>
            <a:endParaRPr lang="en-US" sz="2400" dirty="0">
              <a:latin typeface="+mj-lt"/>
            </a:endParaRPr>
          </a:p>
        </p:txBody>
      </p:sp>
      <p:sp>
        <p:nvSpPr>
          <p:cNvPr id="6" name="TextBox 5"/>
          <p:cNvSpPr txBox="1"/>
          <p:nvPr/>
        </p:nvSpPr>
        <p:spPr>
          <a:xfrm>
            <a:off x="0" y="6178668"/>
            <a:ext cx="6884193" cy="276999"/>
          </a:xfrm>
          <a:prstGeom prst="rect">
            <a:avLst/>
          </a:prstGeom>
          <a:noFill/>
        </p:spPr>
        <p:txBody>
          <a:bodyPr wrap="square" rtlCol="0">
            <a:spAutoFit/>
          </a:bodyPr>
          <a:lstStyle/>
          <a:p>
            <a:r>
              <a:rPr lang="en-US" sz="1200" dirty="0">
                <a:latin typeface="+mj-lt"/>
              </a:rPr>
              <a:t>*Recent immigrants are those who settled less than 5 years before the time of the census.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183" y="725670"/>
            <a:ext cx="6040105" cy="551232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5751" y="2919122"/>
            <a:ext cx="3147894" cy="3305632"/>
          </a:xfrm>
          <a:prstGeom prst="rect">
            <a:avLst/>
          </a:prstGeom>
        </p:spPr>
      </p:pic>
      <p:sp>
        <p:nvSpPr>
          <p:cNvPr id="9" name="TextBox 8"/>
          <p:cNvSpPr txBox="1"/>
          <p:nvPr/>
        </p:nvSpPr>
        <p:spPr>
          <a:xfrm>
            <a:off x="0" y="6396335"/>
            <a:ext cx="11721680" cy="461665"/>
          </a:xfrm>
          <a:prstGeom prst="rect">
            <a:avLst/>
          </a:prstGeom>
          <a:noFill/>
        </p:spPr>
        <p:txBody>
          <a:bodyPr wrap="square" rtlCol="0">
            <a:spAutoFit/>
          </a:bodyPr>
          <a:lstStyle/>
          <a:p>
            <a:r>
              <a:rPr lang="en-US" sz="1200" dirty="0" smtClean="0">
                <a:latin typeface="+mj-lt"/>
              </a:rPr>
              <a:t>Source: Author's </a:t>
            </a:r>
            <a:r>
              <a:rPr lang="en-US" sz="1200" dirty="0">
                <a:latin typeface="+mj-lt"/>
              </a:rPr>
              <a:t>calculations based on Statistics Canada, Target group profile of the Francophone population, Census, 2016, and Authors calculations based on Statistics Canada, Census of Population, 2016</a:t>
            </a:r>
          </a:p>
        </p:txBody>
      </p:sp>
    </p:spTree>
    <p:extLst>
      <p:ext uri="{BB962C8B-B14F-4D97-AF65-F5344CB8AC3E}">
        <p14:creationId xmlns:p14="http://schemas.microsoft.com/office/powerpoint/2010/main" val="2496957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4769" y="153552"/>
            <a:ext cx="10862344" cy="523220"/>
          </a:xfrm>
          <a:prstGeom prst="rect">
            <a:avLst/>
          </a:prstGeom>
          <a:noFill/>
        </p:spPr>
        <p:txBody>
          <a:bodyPr wrap="square" rtlCol="0">
            <a:spAutoFit/>
          </a:bodyPr>
          <a:lstStyle/>
          <a:p>
            <a:r>
              <a:rPr lang="en-US" sz="2800" b="1" dirty="0">
                <a:solidFill>
                  <a:schemeClr val="accent1">
                    <a:lumMod val="75000"/>
                  </a:schemeClr>
                </a:solidFill>
                <a:latin typeface="Century Gothic" panose="020B0502020202020204" pitchFamily="34" charset="0"/>
              </a:rPr>
              <a:t>Data &amp; Descriptive Statistics: </a:t>
            </a:r>
            <a:r>
              <a:rPr lang="en-US" sz="2800" dirty="0">
                <a:solidFill>
                  <a:schemeClr val="accent1">
                    <a:lumMod val="75000"/>
                  </a:schemeClr>
                </a:solidFill>
                <a:latin typeface="Century Gothic" panose="020B0502020202020204" pitchFamily="34" charset="0"/>
              </a:rPr>
              <a:t>Immigration</a:t>
            </a:r>
            <a:endParaRPr lang="en-US" sz="2800" b="1" dirty="0">
              <a:solidFill>
                <a:schemeClr val="accent1">
                  <a:lumMod val="75000"/>
                </a:schemeClr>
              </a:solidFill>
              <a:latin typeface="Century Gothic" panose="020B0502020202020204" pitchFamily="34" charset="0"/>
            </a:endParaRPr>
          </a:p>
        </p:txBody>
      </p:sp>
      <p:sp>
        <p:nvSpPr>
          <p:cNvPr id="3" name="TextBox 2"/>
          <p:cNvSpPr txBox="1"/>
          <p:nvPr/>
        </p:nvSpPr>
        <p:spPr>
          <a:xfrm>
            <a:off x="2001795" y="2254679"/>
            <a:ext cx="2693773" cy="3231654"/>
          </a:xfrm>
          <a:prstGeom prst="rect">
            <a:avLst/>
          </a:prstGeom>
          <a:noFill/>
        </p:spPr>
        <p:txBody>
          <a:bodyPr wrap="square" rtlCol="0">
            <a:spAutoFit/>
          </a:bodyPr>
          <a:lstStyle/>
          <a:p>
            <a:pPr algn="ctr"/>
            <a:r>
              <a:rPr lang="en-US" sz="3200" b="1" u="sng" dirty="0">
                <a:uFill>
                  <a:solidFill>
                    <a:schemeClr val="accent4"/>
                  </a:solidFill>
                </a:uFill>
                <a:latin typeface="+mj-lt"/>
              </a:rPr>
              <a:t>50% </a:t>
            </a:r>
            <a:r>
              <a:rPr lang="en-US" sz="2800" dirty="0">
                <a:latin typeface="+mj-lt"/>
              </a:rPr>
              <a:t>of Francophone immigrants in Eastern Ontario immigrated </a:t>
            </a:r>
            <a:r>
              <a:rPr lang="en-US" sz="3200" b="1" u="sng" dirty="0">
                <a:uFill>
                  <a:solidFill>
                    <a:schemeClr val="accent4"/>
                  </a:solidFill>
                </a:uFill>
                <a:latin typeface="+mj-lt"/>
              </a:rPr>
              <a:t>before 2001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853" y="781545"/>
            <a:ext cx="4873966" cy="5465529"/>
          </a:xfrm>
          <a:prstGeom prst="rect">
            <a:avLst/>
          </a:prstGeom>
        </p:spPr>
      </p:pic>
      <p:sp>
        <p:nvSpPr>
          <p:cNvPr id="5" name="TextBox 4"/>
          <p:cNvSpPr txBox="1"/>
          <p:nvPr/>
        </p:nvSpPr>
        <p:spPr>
          <a:xfrm>
            <a:off x="0" y="6396335"/>
            <a:ext cx="11721680" cy="461665"/>
          </a:xfrm>
          <a:prstGeom prst="rect">
            <a:avLst/>
          </a:prstGeom>
          <a:noFill/>
        </p:spPr>
        <p:txBody>
          <a:bodyPr wrap="square" rtlCol="0">
            <a:spAutoFit/>
          </a:bodyPr>
          <a:lstStyle/>
          <a:p>
            <a:r>
              <a:rPr lang="en-US" sz="1200" dirty="0" smtClean="0">
                <a:latin typeface="+mj-lt"/>
              </a:rPr>
              <a:t>Source: Author's </a:t>
            </a:r>
            <a:r>
              <a:rPr lang="en-US" sz="1200" dirty="0">
                <a:latin typeface="+mj-lt"/>
              </a:rPr>
              <a:t>calculations based on Statistics Canada, Target group profile of the Francophone population, Census, 2016, and Authors calculations based on Statistics Canada, Census of Population, 2016</a:t>
            </a:r>
          </a:p>
        </p:txBody>
      </p:sp>
    </p:spTree>
    <p:extLst>
      <p:ext uri="{BB962C8B-B14F-4D97-AF65-F5344CB8AC3E}">
        <p14:creationId xmlns:p14="http://schemas.microsoft.com/office/powerpoint/2010/main" val="1220464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1190" y="851393"/>
            <a:ext cx="3960195" cy="2185214"/>
          </a:xfrm>
          <a:prstGeom prst="rect">
            <a:avLst/>
          </a:prstGeom>
          <a:noFill/>
        </p:spPr>
        <p:txBody>
          <a:bodyPr wrap="square" rtlCol="0">
            <a:spAutoFit/>
          </a:bodyPr>
          <a:lstStyle/>
          <a:p>
            <a:r>
              <a:rPr lang="en-US" sz="2400" dirty="0">
                <a:latin typeface="+mj-lt"/>
              </a:rPr>
              <a:t>There are a total of </a:t>
            </a:r>
            <a:r>
              <a:rPr lang="en-US" sz="3200" b="1" dirty="0">
                <a:solidFill>
                  <a:schemeClr val="accent5"/>
                </a:solidFill>
                <a:latin typeface="+mj-lt"/>
              </a:rPr>
              <a:t>5915</a:t>
            </a:r>
            <a:r>
              <a:rPr lang="en-US" sz="2400" dirty="0">
                <a:latin typeface="+mj-lt"/>
              </a:rPr>
              <a:t> Francophones classified as </a:t>
            </a:r>
            <a:r>
              <a:rPr lang="en-US" sz="2800" u="sng" dirty="0">
                <a:solidFill>
                  <a:schemeClr val="accent5"/>
                </a:solidFill>
                <a:latin typeface="+mj-lt"/>
              </a:rPr>
              <a:t>recent immigrants</a:t>
            </a:r>
            <a:r>
              <a:rPr lang="en-US" sz="2400" dirty="0">
                <a:latin typeface="+mj-lt"/>
              </a:rPr>
              <a:t> in Eastern </a:t>
            </a:r>
            <a:r>
              <a:rPr lang="en-US" sz="2400" dirty="0" smtClean="0">
                <a:latin typeface="+mj-lt"/>
              </a:rPr>
              <a:t>Ontario. </a:t>
            </a:r>
            <a:endParaRPr lang="en-US" sz="2400" dirty="0">
              <a:latin typeface="+mj-lt"/>
            </a:endParaRPr>
          </a:p>
        </p:txBody>
      </p:sp>
      <p:sp>
        <p:nvSpPr>
          <p:cNvPr id="3" name="TextBox 2"/>
          <p:cNvSpPr txBox="1"/>
          <p:nvPr/>
        </p:nvSpPr>
        <p:spPr>
          <a:xfrm>
            <a:off x="744769" y="161790"/>
            <a:ext cx="10862344" cy="523220"/>
          </a:xfrm>
          <a:prstGeom prst="rect">
            <a:avLst/>
          </a:prstGeom>
          <a:noFill/>
        </p:spPr>
        <p:txBody>
          <a:bodyPr wrap="square" rtlCol="0">
            <a:spAutoFit/>
          </a:bodyPr>
          <a:lstStyle/>
          <a:p>
            <a:r>
              <a:rPr lang="en-US" sz="2800" b="1" dirty="0">
                <a:solidFill>
                  <a:schemeClr val="accent1">
                    <a:lumMod val="75000"/>
                  </a:schemeClr>
                </a:solidFill>
                <a:latin typeface="Century Gothic" panose="020B0502020202020204" pitchFamily="34" charset="0"/>
              </a:rPr>
              <a:t>Data &amp; Descriptive Statistics: </a:t>
            </a:r>
            <a:r>
              <a:rPr lang="en-US" sz="2800" dirty="0">
                <a:solidFill>
                  <a:schemeClr val="accent1">
                    <a:lumMod val="75000"/>
                  </a:schemeClr>
                </a:solidFill>
                <a:latin typeface="Century Gothic" panose="020B0502020202020204" pitchFamily="34" charset="0"/>
              </a:rPr>
              <a:t>Immigration</a:t>
            </a:r>
            <a:endParaRPr lang="en-US" sz="2800" b="1" dirty="0">
              <a:solidFill>
                <a:schemeClr val="accent1">
                  <a:lumMod val="75000"/>
                </a:schemeClr>
              </a:solidFill>
              <a:latin typeface="Century Gothic" panose="020B0502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769" y="685010"/>
            <a:ext cx="6118557" cy="554494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8714" y="3008656"/>
            <a:ext cx="3233057" cy="3387680"/>
          </a:xfrm>
          <a:prstGeom prst="rect">
            <a:avLst/>
          </a:prstGeom>
        </p:spPr>
      </p:pic>
      <p:sp>
        <p:nvSpPr>
          <p:cNvPr id="8" name="TextBox 7"/>
          <p:cNvSpPr txBox="1"/>
          <p:nvPr/>
        </p:nvSpPr>
        <p:spPr>
          <a:xfrm>
            <a:off x="0" y="6396335"/>
            <a:ext cx="11721680" cy="461665"/>
          </a:xfrm>
          <a:prstGeom prst="rect">
            <a:avLst/>
          </a:prstGeom>
          <a:noFill/>
        </p:spPr>
        <p:txBody>
          <a:bodyPr wrap="square" rtlCol="0">
            <a:spAutoFit/>
          </a:bodyPr>
          <a:lstStyle/>
          <a:p>
            <a:r>
              <a:rPr lang="en-US" sz="1200" dirty="0" smtClean="0">
                <a:latin typeface="+mj-lt"/>
              </a:rPr>
              <a:t>Source: Author's </a:t>
            </a:r>
            <a:r>
              <a:rPr lang="en-US" sz="1200" dirty="0">
                <a:latin typeface="+mj-lt"/>
              </a:rPr>
              <a:t>calculations based on Statistics Canada, Target group profile of the Francophone population, Census, 2016, and Authors calculations based on Statistics Canada, Census of Population, 2016</a:t>
            </a:r>
          </a:p>
        </p:txBody>
      </p:sp>
    </p:spTree>
    <p:extLst>
      <p:ext uri="{BB962C8B-B14F-4D97-AF65-F5344CB8AC3E}">
        <p14:creationId xmlns:p14="http://schemas.microsoft.com/office/powerpoint/2010/main" val="3237127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4769" y="153552"/>
            <a:ext cx="10862344" cy="523220"/>
          </a:xfrm>
          <a:prstGeom prst="rect">
            <a:avLst/>
          </a:prstGeom>
          <a:noFill/>
        </p:spPr>
        <p:txBody>
          <a:bodyPr wrap="square" rtlCol="0">
            <a:spAutoFit/>
          </a:bodyPr>
          <a:lstStyle/>
          <a:p>
            <a:r>
              <a:rPr lang="en-US" sz="2800" b="1" dirty="0">
                <a:solidFill>
                  <a:schemeClr val="accent1">
                    <a:lumMod val="75000"/>
                  </a:schemeClr>
                </a:solidFill>
                <a:latin typeface="Century Gothic" panose="020B0502020202020204" pitchFamily="34" charset="0"/>
              </a:rPr>
              <a:t>Data &amp; Descriptive Statistics: </a:t>
            </a:r>
            <a:r>
              <a:rPr lang="en-US" sz="2800" dirty="0">
                <a:solidFill>
                  <a:schemeClr val="accent1">
                    <a:lumMod val="75000"/>
                  </a:schemeClr>
                </a:solidFill>
                <a:latin typeface="Century Gothic" panose="020B0502020202020204" pitchFamily="34" charset="0"/>
              </a:rPr>
              <a:t>Immigration</a:t>
            </a:r>
            <a:endParaRPr lang="en-US" sz="2800" b="1" dirty="0">
              <a:solidFill>
                <a:schemeClr val="accent1">
                  <a:lumMod val="75000"/>
                </a:schemeClr>
              </a:solidFill>
              <a:latin typeface="Century Gothic" panose="020B0502020202020204" pitchFamily="34" charset="0"/>
            </a:endParaRPr>
          </a:p>
        </p:txBody>
      </p:sp>
      <p:sp>
        <p:nvSpPr>
          <p:cNvPr id="3" name="TextBox 2"/>
          <p:cNvSpPr txBox="1"/>
          <p:nvPr/>
        </p:nvSpPr>
        <p:spPr>
          <a:xfrm>
            <a:off x="2001795" y="2254679"/>
            <a:ext cx="2693773" cy="2800767"/>
          </a:xfrm>
          <a:prstGeom prst="rect">
            <a:avLst/>
          </a:prstGeom>
          <a:noFill/>
        </p:spPr>
        <p:txBody>
          <a:bodyPr wrap="square" rtlCol="0">
            <a:spAutoFit/>
          </a:bodyPr>
          <a:lstStyle/>
          <a:p>
            <a:pPr algn="ctr"/>
            <a:r>
              <a:rPr lang="en-US" sz="3200" b="1" u="sng" dirty="0">
                <a:uFill>
                  <a:solidFill>
                    <a:schemeClr val="accent4"/>
                  </a:solidFill>
                </a:uFill>
                <a:latin typeface="+mj-lt"/>
              </a:rPr>
              <a:t>47% </a:t>
            </a:r>
            <a:r>
              <a:rPr lang="en-US" sz="2800" dirty="0">
                <a:latin typeface="+mj-lt"/>
              </a:rPr>
              <a:t>of Francophone immigrants in C-S-W Ontario immigrated </a:t>
            </a:r>
            <a:r>
              <a:rPr lang="en-US" sz="3200" b="1" u="sng" dirty="0">
                <a:uFill>
                  <a:solidFill>
                    <a:schemeClr val="accent4"/>
                  </a:solidFill>
                </a:uFill>
                <a:latin typeface="+mj-lt"/>
              </a:rPr>
              <a:t>before 2001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9324" y="789226"/>
            <a:ext cx="4896495" cy="5460489"/>
          </a:xfrm>
          <a:prstGeom prst="rect">
            <a:avLst/>
          </a:prstGeom>
        </p:spPr>
      </p:pic>
      <p:sp>
        <p:nvSpPr>
          <p:cNvPr id="5" name="TextBox 4"/>
          <p:cNvSpPr txBox="1"/>
          <p:nvPr/>
        </p:nvSpPr>
        <p:spPr>
          <a:xfrm>
            <a:off x="0" y="6396335"/>
            <a:ext cx="11721680" cy="461665"/>
          </a:xfrm>
          <a:prstGeom prst="rect">
            <a:avLst/>
          </a:prstGeom>
          <a:noFill/>
        </p:spPr>
        <p:txBody>
          <a:bodyPr wrap="square" rtlCol="0">
            <a:spAutoFit/>
          </a:bodyPr>
          <a:lstStyle/>
          <a:p>
            <a:r>
              <a:rPr lang="en-US" sz="1200" dirty="0" smtClean="0">
                <a:latin typeface="+mj-lt"/>
              </a:rPr>
              <a:t>Source: Author's </a:t>
            </a:r>
            <a:r>
              <a:rPr lang="en-US" sz="1200" dirty="0">
                <a:latin typeface="+mj-lt"/>
              </a:rPr>
              <a:t>calculations based on Statistics Canada, Target group profile of the Francophone population, Census, 2016, and Authors calculations based on Statistics Canada, Census of Population, 2016</a:t>
            </a:r>
          </a:p>
        </p:txBody>
      </p:sp>
    </p:spTree>
    <p:extLst>
      <p:ext uri="{BB962C8B-B14F-4D97-AF65-F5344CB8AC3E}">
        <p14:creationId xmlns:p14="http://schemas.microsoft.com/office/powerpoint/2010/main" val="682090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4769" y="153552"/>
            <a:ext cx="10862344" cy="523220"/>
          </a:xfrm>
          <a:prstGeom prst="rect">
            <a:avLst/>
          </a:prstGeom>
          <a:noFill/>
        </p:spPr>
        <p:txBody>
          <a:bodyPr wrap="square" rtlCol="0">
            <a:spAutoFit/>
          </a:bodyPr>
          <a:lstStyle/>
          <a:p>
            <a:r>
              <a:rPr lang="en-US" sz="2800" b="1" dirty="0">
                <a:solidFill>
                  <a:schemeClr val="accent1">
                    <a:lumMod val="75000"/>
                  </a:schemeClr>
                </a:solidFill>
                <a:latin typeface="Century Gothic" panose="020B0502020202020204" pitchFamily="34" charset="0"/>
              </a:rPr>
              <a:t>Data &amp; Descriptive Statistics: </a:t>
            </a:r>
            <a:r>
              <a:rPr lang="en-US" sz="2800" dirty="0">
                <a:solidFill>
                  <a:schemeClr val="accent1">
                    <a:lumMod val="75000"/>
                  </a:schemeClr>
                </a:solidFill>
                <a:latin typeface="Century Gothic" panose="020B0502020202020204" pitchFamily="34" charset="0"/>
              </a:rPr>
              <a:t>Immigration</a:t>
            </a:r>
            <a:endParaRPr lang="en-US" sz="2800" b="1" dirty="0">
              <a:solidFill>
                <a:schemeClr val="accent1">
                  <a:lumMod val="75000"/>
                </a:schemeClr>
              </a:solidFill>
              <a:latin typeface="Century Gothic" panose="020B0502020202020204" pitchFamily="34" charset="0"/>
            </a:endParaRPr>
          </a:p>
        </p:txBody>
      </p:sp>
      <p:sp>
        <p:nvSpPr>
          <p:cNvPr id="3" name="TextBox 2"/>
          <p:cNvSpPr txBox="1"/>
          <p:nvPr/>
        </p:nvSpPr>
        <p:spPr>
          <a:xfrm>
            <a:off x="8524941" y="615171"/>
            <a:ext cx="3608173" cy="2185214"/>
          </a:xfrm>
          <a:prstGeom prst="rect">
            <a:avLst/>
          </a:prstGeom>
          <a:noFill/>
        </p:spPr>
        <p:txBody>
          <a:bodyPr wrap="square" rtlCol="0">
            <a:spAutoFit/>
          </a:bodyPr>
          <a:lstStyle/>
          <a:p>
            <a:r>
              <a:rPr lang="en-US" sz="2400" dirty="0">
                <a:latin typeface="+mj-lt"/>
              </a:rPr>
              <a:t>There are a total of </a:t>
            </a:r>
            <a:r>
              <a:rPr lang="en-US" sz="3200" b="1" dirty="0">
                <a:solidFill>
                  <a:schemeClr val="accent5"/>
                </a:solidFill>
                <a:latin typeface="+mj-lt"/>
              </a:rPr>
              <a:t>14570</a:t>
            </a:r>
            <a:r>
              <a:rPr lang="en-US" sz="2400" dirty="0">
                <a:latin typeface="+mj-lt"/>
              </a:rPr>
              <a:t> Francophones classified as </a:t>
            </a:r>
            <a:r>
              <a:rPr lang="en-US" sz="2800" u="sng" dirty="0">
                <a:solidFill>
                  <a:schemeClr val="accent5"/>
                </a:solidFill>
                <a:latin typeface="+mj-lt"/>
              </a:rPr>
              <a:t>recent immigrants</a:t>
            </a:r>
            <a:r>
              <a:rPr lang="en-US" sz="2400" dirty="0">
                <a:latin typeface="+mj-lt"/>
              </a:rPr>
              <a:t> in </a:t>
            </a:r>
            <a:r>
              <a:rPr lang="en-US" sz="2400" dirty="0" smtClean="0">
                <a:latin typeface="+mj-lt"/>
              </a:rPr>
              <a:t>          C-S-W Ontario. </a:t>
            </a:r>
            <a:endParaRPr lang="en-US" sz="2400"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674" y="1193039"/>
            <a:ext cx="8040192" cy="481521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4941" y="2707127"/>
            <a:ext cx="3364918" cy="3587269"/>
          </a:xfrm>
          <a:prstGeom prst="rect">
            <a:avLst/>
          </a:prstGeom>
        </p:spPr>
      </p:pic>
      <p:sp>
        <p:nvSpPr>
          <p:cNvPr id="7" name="TextBox 6"/>
          <p:cNvSpPr txBox="1"/>
          <p:nvPr/>
        </p:nvSpPr>
        <p:spPr>
          <a:xfrm>
            <a:off x="0" y="6396335"/>
            <a:ext cx="11721680" cy="461665"/>
          </a:xfrm>
          <a:prstGeom prst="rect">
            <a:avLst/>
          </a:prstGeom>
          <a:noFill/>
        </p:spPr>
        <p:txBody>
          <a:bodyPr wrap="square" rtlCol="0">
            <a:spAutoFit/>
          </a:bodyPr>
          <a:lstStyle/>
          <a:p>
            <a:r>
              <a:rPr lang="en-US" sz="1200" dirty="0" smtClean="0">
                <a:latin typeface="+mj-lt"/>
              </a:rPr>
              <a:t>Source: Author's </a:t>
            </a:r>
            <a:r>
              <a:rPr lang="en-US" sz="1200" dirty="0">
                <a:latin typeface="+mj-lt"/>
              </a:rPr>
              <a:t>calculations based on Statistics Canada, Target group profile of the Francophone population, Census, 2016, and Authors calculations based on Statistics Canada, Census of Population, 2016</a:t>
            </a:r>
          </a:p>
        </p:txBody>
      </p:sp>
    </p:spTree>
    <p:extLst>
      <p:ext uri="{BB962C8B-B14F-4D97-AF65-F5344CB8AC3E}">
        <p14:creationId xmlns:p14="http://schemas.microsoft.com/office/powerpoint/2010/main" val="598994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02434" y="161312"/>
            <a:ext cx="10862344" cy="523220"/>
          </a:xfrm>
          <a:prstGeom prst="rect">
            <a:avLst/>
          </a:prstGeom>
          <a:noFill/>
        </p:spPr>
        <p:txBody>
          <a:bodyPr wrap="square" rtlCol="0">
            <a:spAutoFit/>
          </a:bodyPr>
          <a:lstStyle/>
          <a:p>
            <a:r>
              <a:rPr lang="en-US" sz="2800" b="1" dirty="0">
                <a:solidFill>
                  <a:schemeClr val="accent1">
                    <a:lumMod val="75000"/>
                  </a:schemeClr>
                </a:solidFill>
                <a:latin typeface="Century Gothic" panose="020B0502020202020204" pitchFamily="34" charset="0"/>
              </a:rPr>
              <a:t>Data &amp; Descriptive Statistics: </a:t>
            </a:r>
            <a:r>
              <a:rPr lang="en-US" sz="2800" dirty="0">
                <a:solidFill>
                  <a:schemeClr val="accent1">
                    <a:lumMod val="75000"/>
                  </a:schemeClr>
                </a:solidFill>
                <a:latin typeface="Century Gothic" panose="020B0502020202020204" pitchFamily="34" charset="0"/>
              </a:rPr>
              <a:t>Immigrant country of origin</a:t>
            </a:r>
            <a:endParaRPr lang="en-US" sz="2800" b="1" dirty="0">
              <a:solidFill>
                <a:schemeClr val="accent1">
                  <a:lumMod val="75000"/>
                </a:schemeClr>
              </a:solidFill>
              <a:latin typeface="Century Gothic" panose="020B0502020202020204" pitchFamily="34" charset="0"/>
            </a:endParaRPr>
          </a:p>
        </p:txBody>
      </p:sp>
      <p:cxnSp>
        <p:nvCxnSpPr>
          <p:cNvPr id="8" name="Straight Connector 7"/>
          <p:cNvCxnSpPr/>
          <p:nvPr/>
        </p:nvCxnSpPr>
        <p:spPr>
          <a:xfrm>
            <a:off x="6087762" y="777838"/>
            <a:ext cx="0" cy="4834728"/>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06" y="856834"/>
            <a:ext cx="5607650" cy="497529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3407" y="777838"/>
            <a:ext cx="5868593" cy="5097026"/>
          </a:xfrm>
          <a:prstGeom prst="rect">
            <a:avLst/>
          </a:prstGeom>
        </p:spPr>
      </p:pic>
      <p:sp>
        <p:nvSpPr>
          <p:cNvPr id="9" name="TextBox 8"/>
          <p:cNvSpPr txBox="1"/>
          <p:nvPr/>
        </p:nvSpPr>
        <p:spPr>
          <a:xfrm>
            <a:off x="0" y="6396335"/>
            <a:ext cx="11721680" cy="461665"/>
          </a:xfrm>
          <a:prstGeom prst="rect">
            <a:avLst/>
          </a:prstGeom>
          <a:noFill/>
        </p:spPr>
        <p:txBody>
          <a:bodyPr wrap="square" rtlCol="0">
            <a:spAutoFit/>
          </a:bodyPr>
          <a:lstStyle/>
          <a:p>
            <a:r>
              <a:rPr lang="en-US" sz="1200" dirty="0" smtClean="0">
                <a:latin typeface="+mj-lt"/>
              </a:rPr>
              <a:t>Source: Author's </a:t>
            </a:r>
            <a:r>
              <a:rPr lang="en-US" sz="1200" dirty="0">
                <a:latin typeface="+mj-lt"/>
              </a:rPr>
              <a:t>calculations based on Statistics Canada, Target group profile of the Francophone population, Census, 2016, and Authors calculations based on Statistics Canada, Census of Population, 2016</a:t>
            </a:r>
          </a:p>
        </p:txBody>
      </p:sp>
    </p:spTree>
    <p:extLst>
      <p:ext uri="{BB962C8B-B14F-4D97-AF65-F5344CB8AC3E}">
        <p14:creationId xmlns:p14="http://schemas.microsoft.com/office/powerpoint/2010/main" val="2585009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6531" y="136222"/>
            <a:ext cx="10862344" cy="523220"/>
          </a:xfrm>
          <a:prstGeom prst="rect">
            <a:avLst/>
          </a:prstGeom>
          <a:noFill/>
        </p:spPr>
        <p:txBody>
          <a:bodyPr wrap="square" rtlCol="0">
            <a:spAutoFit/>
          </a:bodyPr>
          <a:lstStyle/>
          <a:p>
            <a:r>
              <a:rPr lang="en-US" sz="2800" b="1" dirty="0">
                <a:solidFill>
                  <a:schemeClr val="accent1">
                    <a:lumMod val="75000"/>
                  </a:schemeClr>
                </a:solidFill>
                <a:latin typeface="Century Gothic" panose="020B0502020202020204" pitchFamily="34" charset="0"/>
              </a:rPr>
              <a:t>Data &amp; Descriptive Statistics: </a:t>
            </a:r>
            <a:r>
              <a:rPr lang="en-US" sz="2800" dirty="0">
                <a:solidFill>
                  <a:schemeClr val="accent1">
                    <a:lumMod val="75000"/>
                  </a:schemeClr>
                </a:solidFill>
                <a:latin typeface="Century Gothic" panose="020B0502020202020204" pitchFamily="34" charset="0"/>
              </a:rPr>
              <a:t>Immigrant country of origin</a:t>
            </a:r>
            <a:endParaRPr lang="en-US" sz="4000" b="1" dirty="0">
              <a:solidFill>
                <a:schemeClr val="accent1">
                  <a:lumMod val="75000"/>
                </a:schemeClr>
              </a:solidFill>
              <a:latin typeface="Century Gothic" panose="020B0502020202020204" pitchFamily="34" charset="0"/>
            </a:endParaRPr>
          </a:p>
        </p:txBody>
      </p:sp>
      <p:cxnSp>
        <p:nvCxnSpPr>
          <p:cNvPr id="12" name="Straight Connector 11"/>
          <p:cNvCxnSpPr>
            <a:cxnSpLocks/>
          </p:cNvCxnSpPr>
          <p:nvPr/>
        </p:nvCxnSpPr>
        <p:spPr>
          <a:xfrm>
            <a:off x="6096000" y="796413"/>
            <a:ext cx="0" cy="5643716"/>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3035" y="1189057"/>
            <a:ext cx="5715798" cy="485842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406" y="1092028"/>
            <a:ext cx="5649113" cy="4887007"/>
          </a:xfrm>
          <a:prstGeom prst="rect">
            <a:avLst/>
          </a:prstGeom>
        </p:spPr>
      </p:pic>
      <p:sp>
        <p:nvSpPr>
          <p:cNvPr id="7" name="TextBox 6"/>
          <p:cNvSpPr txBox="1"/>
          <p:nvPr/>
        </p:nvSpPr>
        <p:spPr>
          <a:xfrm>
            <a:off x="0" y="6396335"/>
            <a:ext cx="11721680" cy="461665"/>
          </a:xfrm>
          <a:prstGeom prst="rect">
            <a:avLst/>
          </a:prstGeom>
          <a:noFill/>
        </p:spPr>
        <p:txBody>
          <a:bodyPr wrap="square" rtlCol="0">
            <a:spAutoFit/>
          </a:bodyPr>
          <a:lstStyle/>
          <a:p>
            <a:r>
              <a:rPr lang="en-US" sz="1200" dirty="0" smtClean="0">
                <a:latin typeface="+mj-lt"/>
              </a:rPr>
              <a:t>Source: Author's </a:t>
            </a:r>
            <a:r>
              <a:rPr lang="en-US" sz="1200" dirty="0">
                <a:latin typeface="+mj-lt"/>
              </a:rPr>
              <a:t>calculations based on Statistics Canada, Target group profile of the Francophone population, Census, 2016, and Authors calculations based on Statistics Canada, Census of Population, 2016</a:t>
            </a:r>
          </a:p>
        </p:txBody>
      </p:sp>
    </p:spTree>
    <p:extLst>
      <p:ext uri="{BB962C8B-B14F-4D97-AF65-F5344CB8AC3E}">
        <p14:creationId xmlns:p14="http://schemas.microsoft.com/office/powerpoint/2010/main" val="1222953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6531" y="136222"/>
            <a:ext cx="10862344" cy="523220"/>
          </a:xfrm>
          <a:prstGeom prst="rect">
            <a:avLst/>
          </a:prstGeom>
          <a:noFill/>
        </p:spPr>
        <p:txBody>
          <a:bodyPr wrap="square" rtlCol="0">
            <a:spAutoFit/>
          </a:bodyPr>
          <a:lstStyle/>
          <a:p>
            <a:r>
              <a:rPr lang="en-US" sz="2800" b="1" dirty="0">
                <a:solidFill>
                  <a:schemeClr val="accent1">
                    <a:lumMod val="75000"/>
                  </a:schemeClr>
                </a:solidFill>
                <a:latin typeface="Century Gothic" panose="020B0502020202020204" pitchFamily="34" charset="0"/>
              </a:rPr>
              <a:t>Data &amp; Descriptive Statistics: </a:t>
            </a:r>
            <a:r>
              <a:rPr lang="en-US" sz="2800" dirty="0">
                <a:solidFill>
                  <a:schemeClr val="accent1">
                    <a:lumMod val="75000"/>
                  </a:schemeClr>
                </a:solidFill>
                <a:latin typeface="Century Gothic" panose="020B0502020202020204" pitchFamily="34" charset="0"/>
              </a:rPr>
              <a:t>Immigrant country of origin</a:t>
            </a:r>
            <a:endParaRPr lang="en-US" sz="4000" b="1" dirty="0">
              <a:solidFill>
                <a:schemeClr val="accent1">
                  <a:lumMod val="75000"/>
                </a:schemeClr>
              </a:solidFill>
              <a:latin typeface="Century Gothic" panose="020B0502020202020204" pitchFamily="34" charset="0"/>
            </a:endParaRPr>
          </a:p>
        </p:txBody>
      </p:sp>
      <p:cxnSp>
        <p:nvCxnSpPr>
          <p:cNvPr id="3" name="Straight Connector 2"/>
          <p:cNvCxnSpPr>
            <a:cxnSpLocks/>
          </p:cNvCxnSpPr>
          <p:nvPr/>
        </p:nvCxnSpPr>
        <p:spPr>
          <a:xfrm>
            <a:off x="6096000" y="796413"/>
            <a:ext cx="0" cy="5643716"/>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06" y="940420"/>
            <a:ext cx="5450889" cy="505403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1996" y="940420"/>
            <a:ext cx="5296879" cy="5079042"/>
          </a:xfrm>
          <a:prstGeom prst="rect">
            <a:avLst/>
          </a:prstGeom>
        </p:spPr>
      </p:pic>
      <p:sp>
        <p:nvSpPr>
          <p:cNvPr id="8" name="TextBox 7"/>
          <p:cNvSpPr txBox="1"/>
          <p:nvPr/>
        </p:nvSpPr>
        <p:spPr>
          <a:xfrm>
            <a:off x="0" y="6396335"/>
            <a:ext cx="11721680" cy="461665"/>
          </a:xfrm>
          <a:prstGeom prst="rect">
            <a:avLst/>
          </a:prstGeom>
          <a:noFill/>
        </p:spPr>
        <p:txBody>
          <a:bodyPr wrap="square" rtlCol="0">
            <a:spAutoFit/>
          </a:bodyPr>
          <a:lstStyle/>
          <a:p>
            <a:r>
              <a:rPr lang="en-US" sz="1200" dirty="0" smtClean="0">
                <a:latin typeface="+mj-lt"/>
              </a:rPr>
              <a:t>Source: Author's </a:t>
            </a:r>
            <a:r>
              <a:rPr lang="en-US" sz="1200" dirty="0">
                <a:latin typeface="+mj-lt"/>
              </a:rPr>
              <a:t>calculations based on Statistics Canada, Target group profile of the Francophone population, Census, 2016, and Authors calculations based on Statistics Canada, Census of Population, 2016</a:t>
            </a:r>
          </a:p>
        </p:txBody>
      </p:sp>
    </p:spTree>
    <p:extLst>
      <p:ext uri="{BB962C8B-B14F-4D97-AF65-F5344CB8AC3E}">
        <p14:creationId xmlns:p14="http://schemas.microsoft.com/office/powerpoint/2010/main" val="758284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2434" y="345234"/>
            <a:ext cx="11323664" cy="1384995"/>
          </a:xfrm>
          <a:prstGeom prst="rect">
            <a:avLst/>
          </a:prstGeom>
          <a:noFill/>
        </p:spPr>
        <p:txBody>
          <a:bodyPr wrap="square" rtlCol="0">
            <a:spAutoFit/>
          </a:bodyPr>
          <a:lstStyle/>
          <a:p>
            <a:r>
              <a:rPr lang="en-US" sz="2800" b="1" dirty="0" smtClean="0">
                <a:solidFill>
                  <a:schemeClr val="accent1">
                    <a:lumMod val="75000"/>
                  </a:schemeClr>
                </a:solidFill>
                <a:latin typeface="Century Gothic" panose="020B0502020202020204" pitchFamily="34" charset="0"/>
              </a:rPr>
              <a:t>Census </a:t>
            </a:r>
            <a:r>
              <a:rPr lang="en-US" sz="2800" b="1" dirty="0">
                <a:solidFill>
                  <a:schemeClr val="accent1">
                    <a:lumMod val="75000"/>
                  </a:schemeClr>
                </a:solidFill>
                <a:latin typeface="Century Gothic" panose="020B0502020202020204" pitchFamily="34" charset="0"/>
              </a:rPr>
              <a:t>districts within Francophone Immigration Support Networks </a:t>
            </a:r>
          </a:p>
          <a:p>
            <a:endParaRPr lang="en-US" sz="2800" dirty="0">
              <a:latin typeface="Century Gothic" panose="020B0502020202020204" pitchFamily="34" charset="0"/>
            </a:endParaRPr>
          </a:p>
        </p:txBody>
      </p:sp>
      <p:pic>
        <p:nvPicPr>
          <p:cNvPr id="6" name="Picture 5"/>
          <p:cNvPicPr>
            <a:picLocks noChangeAspect="1"/>
          </p:cNvPicPr>
          <p:nvPr/>
        </p:nvPicPr>
        <p:blipFill>
          <a:blip r:embed="rId2"/>
          <a:stretch>
            <a:fillRect/>
          </a:stretch>
        </p:blipFill>
        <p:spPr>
          <a:xfrm>
            <a:off x="802434" y="2676437"/>
            <a:ext cx="2724150" cy="2743200"/>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4464860" y="2668947"/>
            <a:ext cx="2705100" cy="2514600"/>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8141541" y="2676437"/>
            <a:ext cx="3248025" cy="3448050"/>
          </a:xfrm>
          <a:prstGeom prst="rect">
            <a:avLst/>
          </a:prstGeom>
          <a:ln>
            <a:solidFill>
              <a:schemeClr val="tx1"/>
            </a:solidFill>
          </a:ln>
        </p:spPr>
      </p:pic>
      <p:sp>
        <p:nvSpPr>
          <p:cNvPr id="9" name="TextBox 8"/>
          <p:cNvSpPr txBox="1"/>
          <p:nvPr/>
        </p:nvSpPr>
        <p:spPr>
          <a:xfrm>
            <a:off x="802434" y="1481576"/>
            <a:ext cx="2724150" cy="1200329"/>
          </a:xfrm>
          <a:prstGeom prst="rect">
            <a:avLst/>
          </a:prstGeom>
          <a:noFill/>
        </p:spPr>
        <p:txBody>
          <a:bodyPr wrap="square" rtlCol="0">
            <a:spAutoFit/>
          </a:bodyPr>
          <a:lstStyle/>
          <a:p>
            <a:pPr algn="ctr"/>
            <a:r>
              <a:rPr lang="en-US" b="1" dirty="0" err="1">
                <a:latin typeface="+mj-lt"/>
              </a:rPr>
              <a:t>Réseau</a:t>
            </a:r>
            <a:r>
              <a:rPr lang="en-US" b="1" dirty="0">
                <a:latin typeface="+mj-lt"/>
              </a:rPr>
              <a:t> de </a:t>
            </a:r>
            <a:r>
              <a:rPr lang="en-US" b="1" dirty="0" err="1">
                <a:latin typeface="+mj-lt"/>
              </a:rPr>
              <a:t>soutien</a:t>
            </a:r>
            <a:r>
              <a:rPr lang="en-US" b="1" dirty="0">
                <a:latin typeface="+mj-lt"/>
              </a:rPr>
              <a:t> à </a:t>
            </a:r>
            <a:r>
              <a:rPr lang="en-US" b="1" dirty="0" err="1">
                <a:latin typeface="+mj-lt"/>
              </a:rPr>
              <a:t>l’immigration</a:t>
            </a:r>
            <a:r>
              <a:rPr lang="en-US" b="1" dirty="0">
                <a:latin typeface="+mj-lt"/>
              </a:rPr>
              <a:t> francophone du Nord de </a:t>
            </a:r>
            <a:r>
              <a:rPr lang="en-US" b="1" dirty="0" err="1">
                <a:latin typeface="+mj-lt"/>
              </a:rPr>
              <a:t>l’Ontario</a:t>
            </a:r>
            <a:r>
              <a:rPr lang="en-US" b="1" dirty="0">
                <a:latin typeface="+mj-lt"/>
              </a:rPr>
              <a:t>:</a:t>
            </a:r>
          </a:p>
        </p:txBody>
      </p:sp>
      <p:sp>
        <p:nvSpPr>
          <p:cNvPr id="10" name="TextBox 9"/>
          <p:cNvSpPr txBox="1"/>
          <p:nvPr/>
        </p:nvSpPr>
        <p:spPr>
          <a:xfrm>
            <a:off x="4109520" y="1876422"/>
            <a:ext cx="3428485" cy="646331"/>
          </a:xfrm>
          <a:prstGeom prst="rect">
            <a:avLst/>
          </a:prstGeom>
          <a:noFill/>
        </p:spPr>
        <p:txBody>
          <a:bodyPr wrap="square" rtlCol="0">
            <a:spAutoFit/>
          </a:bodyPr>
          <a:lstStyle/>
          <a:p>
            <a:pPr algn="ctr"/>
            <a:r>
              <a:rPr lang="fr-FR" b="1" dirty="0">
                <a:latin typeface="+mj-lt"/>
              </a:rPr>
              <a:t>Réseau de soutien à l’immigration francophone:</a:t>
            </a:r>
            <a:endParaRPr lang="en-US" b="1" dirty="0">
              <a:latin typeface="+mj-lt"/>
            </a:endParaRPr>
          </a:p>
        </p:txBody>
      </p:sp>
      <p:sp>
        <p:nvSpPr>
          <p:cNvPr id="11" name="TextBox 10"/>
          <p:cNvSpPr txBox="1"/>
          <p:nvPr/>
        </p:nvSpPr>
        <p:spPr>
          <a:xfrm>
            <a:off x="7775728" y="1730229"/>
            <a:ext cx="3979650" cy="923330"/>
          </a:xfrm>
          <a:prstGeom prst="rect">
            <a:avLst/>
          </a:prstGeom>
          <a:noFill/>
        </p:spPr>
        <p:txBody>
          <a:bodyPr wrap="square" rtlCol="0">
            <a:spAutoFit/>
          </a:bodyPr>
          <a:lstStyle/>
          <a:p>
            <a:pPr algn="ctr"/>
            <a:r>
              <a:rPr lang="fr-FR" b="1" dirty="0">
                <a:latin typeface="+mj-lt"/>
              </a:rPr>
              <a:t>Réseau de soutien à l'immigration francophone du Centre-Sud-Ouest de l'Ontario:</a:t>
            </a:r>
            <a:endParaRPr lang="en-US" b="1" dirty="0">
              <a:latin typeface="+mj-lt"/>
            </a:endParaRPr>
          </a:p>
        </p:txBody>
      </p:sp>
    </p:spTree>
    <p:extLst>
      <p:ext uri="{BB962C8B-B14F-4D97-AF65-F5344CB8AC3E}">
        <p14:creationId xmlns:p14="http://schemas.microsoft.com/office/powerpoint/2010/main" val="3740542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6532" y="142820"/>
            <a:ext cx="10862344" cy="523220"/>
          </a:xfrm>
          <a:prstGeom prst="rect">
            <a:avLst/>
          </a:prstGeom>
          <a:noFill/>
        </p:spPr>
        <p:txBody>
          <a:bodyPr wrap="square" rtlCol="0">
            <a:spAutoFit/>
          </a:bodyPr>
          <a:lstStyle/>
          <a:p>
            <a:r>
              <a:rPr lang="en-US" sz="2800" b="1" dirty="0">
                <a:solidFill>
                  <a:schemeClr val="accent1">
                    <a:lumMod val="75000"/>
                  </a:schemeClr>
                </a:solidFill>
                <a:latin typeface="Century Gothic" panose="020B0502020202020204" pitchFamily="34" charset="0"/>
              </a:rPr>
              <a:t>Data &amp; Descriptive Statistics: </a:t>
            </a:r>
            <a:r>
              <a:rPr lang="en-US" sz="2800" dirty="0">
                <a:solidFill>
                  <a:schemeClr val="accent1">
                    <a:lumMod val="75000"/>
                  </a:schemeClr>
                </a:solidFill>
                <a:latin typeface="Century Gothic" panose="020B0502020202020204" pitchFamily="34" charset="0"/>
              </a:rPr>
              <a:t>Immigration admission category</a:t>
            </a:r>
            <a:endParaRPr lang="en-US" sz="2800" b="1" dirty="0">
              <a:solidFill>
                <a:schemeClr val="accent1">
                  <a:lumMod val="75000"/>
                </a:schemeClr>
              </a:solidFill>
              <a:latin typeface="Century Gothic" panose="020B0502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9816" y="914399"/>
            <a:ext cx="5867837" cy="469605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7346" y="2324505"/>
            <a:ext cx="2751270" cy="2803776"/>
          </a:xfrm>
          <a:prstGeom prst="rect">
            <a:avLst/>
          </a:prstGeom>
        </p:spPr>
      </p:pic>
      <p:cxnSp>
        <p:nvCxnSpPr>
          <p:cNvPr id="7" name="Straight Connector 6"/>
          <p:cNvCxnSpPr>
            <a:cxnSpLocks/>
          </p:cNvCxnSpPr>
          <p:nvPr/>
        </p:nvCxnSpPr>
        <p:spPr>
          <a:xfrm flipV="1">
            <a:off x="6853881" y="2776151"/>
            <a:ext cx="2038865" cy="7680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a:off x="6853881" y="3544200"/>
            <a:ext cx="2323070" cy="87128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518008" y="2192239"/>
            <a:ext cx="1729946" cy="430887"/>
          </a:xfrm>
          <a:prstGeom prst="rect">
            <a:avLst/>
          </a:prstGeom>
          <a:noFill/>
        </p:spPr>
        <p:txBody>
          <a:bodyPr wrap="square" rtlCol="0">
            <a:spAutoFit/>
          </a:bodyPr>
          <a:lstStyle/>
          <a:p>
            <a:pPr algn="ctr"/>
            <a:r>
              <a:rPr lang="en-US" sz="1100" dirty="0">
                <a:latin typeface="+mj-lt"/>
              </a:rPr>
              <a:t>Economic Immigrant subcategory:</a:t>
            </a:r>
          </a:p>
        </p:txBody>
      </p:sp>
      <p:sp>
        <p:nvSpPr>
          <p:cNvPr id="9" name="TextBox 8"/>
          <p:cNvSpPr txBox="1"/>
          <p:nvPr/>
        </p:nvSpPr>
        <p:spPr>
          <a:xfrm>
            <a:off x="0" y="6396335"/>
            <a:ext cx="11721680" cy="461665"/>
          </a:xfrm>
          <a:prstGeom prst="rect">
            <a:avLst/>
          </a:prstGeom>
          <a:noFill/>
        </p:spPr>
        <p:txBody>
          <a:bodyPr wrap="square" rtlCol="0">
            <a:spAutoFit/>
          </a:bodyPr>
          <a:lstStyle/>
          <a:p>
            <a:r>
              <a:rPr lang="en-US" sz="1200" dirty="0" smtClean="0">
                <a:latin typeface="+mj-lt"/>
              </a:rPr>
              <a:t>Source: Author's </a:t>
            </a:r>
            <a:r>
              <a:rPr lang="en-US" sz="1200" dirty="0">
                <a:latin typeface="+mj-lt"/>
              </a:rPr>
              <a:t>calculations based on Statistics Canada, Target group profile of the Francophone population, Census, 2016, and Authors calculations based on Statistics Canada, Census of Population, 2016</a:t>
            </a:r>
          </a:p>
        </p:txBody>
      </p:sp>
    </p:spTree>
    <p:extLst>
      <p:ext uri="{BB962C8B-B14F-4D97-AF65-F5344CB8AC3E}">
        <p14:creationId xmlns:p14="http://schemas.microsoft.com/office/powerpoint/2010/main" val="1612629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0056" y="159629"/>
            <a:ext cx="10862344" cy="523220"/>
          </a:xfrm>
          <a:prstGeom prst="rect">
            <a:avLst/>
          </a:prstGeom>
          <a:noFill/>
        </p:spPr>
        <p:txBody>
          <a:bodyPr wrap="square" rtlCol="0">
            <a:spAutoFit/>
          </a:bodyPr>
          <a:lstStyle/>
          <a:p>
            <a:r>
              <a:rPr lang="en-US" sz="2800" b="1" dirty="0">
                <a:solidFill>
                  <a:schemeClr val="accent1">
                    <a:lumMod val="75000"/>
                  </a:schemeClr>
                </a:solidFill>
                <a:latin typeface="Century Gothic" panose="020B0502020202020204" pitchFamily="34" charset="0"/>
              </a:rPr>
              <a:t>Data &amp; Descriptive Statistics: </a:t>
            </a:r>
            <a:r>
              <a:rPr lang="en-US" sz="2800" dirty="0">
                <a:solidFill>
                  <a:schemeClr val="accent1">
                    <a:lumMod val="75000"/>
                  </a:schemeClr>
                </a:solidFill>
                <a:latin typeface="Century Gothic" panose="020B0502020202020204" pitchFamily="34" charset="0"/>
              </a:rPr>
              <a:t>Immigration admission category</a:t>
            </a:r>
            <a:endParaRPr lang="en-US" sz="2800" b="1" dirty="0">
              <a:solidFill>
                <a:schemeClr val="accent1">
                  <a:lumMod val="75000"/>
                </a:schemeClr>
              </a:solidFill>
              <a:latin typeface="Century Gothic" panose="020B0502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1892" y="2281883"/>
            <a:ext cx="2785493" cy="2901996"/>
          </a:xfrm>
          <a:prstGeom prst="rect">
            <a:avLst/>
          </a:prstGeom>
        </p:spPr>
      </p:pic>
      <p:sp>
        <p:nvSpPr>
          <p:cNvPr id="12" name="TextBox 11"/>
          <p:cNvSpPr txBox="1"/>
          <p:nvPr/>
        </p:nvSpPr>
        <p:spPr>
          <a:xfrm>
            <a:off x="8518008" y="2192239"/>
            <a:ext cx="1729946" cy="430887"/>
          </a:xfrm>
          <a:prstGeom prst="rect">
            <a:avLst/>
          </a:prstGeom>
          <a:noFill/>
        </p:spPr>
        <p:txBody>
          <a:bodyPr wrap="square" rtlCol="0">
            <a:spAutoFit/>
          </a:bodyPr>
          <a:lstStyle/>
          <a:p>
            <a:pPr algn="ctr"/>
            <a:r>
              <a:rPr lang="en-US" sz="1100" dirty="0">
                <a:latin typeface="+mj-lt"/>
              </a:rPr>
              <a:t>Economic Immigrant subcategory: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604" y="827541"/>
            <a:ext cx="6287377" cy="5182323"/>
          </a:xfrm>
          <a:prstGeom prst="rect">
            <a:avLst/>
          </a:prstGeom>
        </p:spPr>
      </p:pic>
      <p:cxnSp>
        <p:nvCxnSpPr>
          <p:cNvPr id="10" name="Straight Connector 9"/>
          <p:cNvCxnSpPr/>
          <p:nvPr/>
        </p:nvCxnSpPr>
        <p:spPr>
          <a:xfrm flipV="1">
            <a:off x="7066625" y="2739595"/>
            <a:ext cx="1924837" cy="91709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960973" y="3656689"/>
            <a:ext cx="2422008" cy="66037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0" y="6396335"/>
            <a:ext cx="11721680" cy="461665"/>
          </a:xfrm>
          <a:prstGeom prst="rect">
            <a:avLst/>
          </a:prstGeom>
          <a:noFill/>
        </p:spPr>
        <p:txBody>
          <a:bodyPr wrap="square" rtlCol="0">
            <a:spAutoFit/>
          </a:bodyPr>
          <a:lstStyle/>
          <a:p>
            <a:r>
              <a:rPr lang="en-US" sz="1200" dirty="0" smtClean="0">
                <a:latin typeface="+mj-lt"/>
              </a:rPr>
              <a:t>Source: Author's </a:t>
            </a:r>
            <a:r>
              <a:rPr lang="en-US" sz="1200" dirty="0">
                <a:latin typeface="+mj-lt"/>
              </a:rPr>
              <a:t>calculations based on Statistics Canada, Target group profile of the Francophone population, Census, 2016, and Authors calculations based on Statistics Canada, Census of Population, 2016</a:t>
            </a:r>
          </a:p>
        </p:txBody>
      </p:sp>
    </p:spTree>
    <p:extLst>
      <p:ext uri="{BB962C8B-B14F-4D97-AF65-F5344CB8AC3E}">
        <p14:creationId xmlns:p14="http://schemas.microsoft.com/office/powerpoint/2010/main" val="1507048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1818" y="168606"/>
            <a:ext cx="10862344" cy="523220"/>
          </a:xfrm>
          <a:prstGeom prst="rect">
            <a:avLst/>
          </a:prstGeom>
          <a:noFill/>
        </p:spPr>
        <p:txBody>
          <a:bodyPr wrap="square" rtlCol="0">
            <a:spAutoFit/>
          </a:bodyPr>
          <a:lstStyle/>
          <a:p>
            <a:r>
              <a:rPr lang="en-US" sz="2800" b="1" dirty="0">
                <a:solidFill>
                  <a:schemeClr val="accent1">
                    <a:lumMod val="75000"/>
                  </a:schemeClr>
                </a:solidFill>
                <a:latin typeface="Century Gothic" panose="020B0502020202020204" pitchFamily="34" charset="0"/>
              </a:rPr>
              <a:t>Data &amp; Descriptive Statistics: </a:t>
            </a:r>
            <a:r>
              <a:rPr lang="en-US" sz="2800" dirty="0">
                <a:solidFill>
                  <a:schemeClr val="accent1">
                    <a:lumMod val="75000"/>
                  </a:schemeClr>
                </a:solidFill>
                <a:latin typeface="Century Gothic" panose="020B0502020202020204" pitchFamily="34" charset="0"/>
              </a:rPr>
              <a:t>Immigration admission category</a:t>
            </a:r>
            <a:endParaRPr lang="en-US" sz="2800" b="1" dirty="0">
              <a:solidFill>
                <a:schemeClr val="accent1">
                  <a:lumMod val="75000"/>
                </a:schemeClr>
              </a:solidFill>
              <a:latin typeface="Century Gothic" panose="020B0502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632" y="736648"/>
            <a:ext cx="6160025" cy="483869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1892" y="2281883"/>
            <a:ext cx="2785493" cy="2901996"/>
          </a:xfrm>
          <a:prstGeom prst="rect">
            <a:avLst/>
          </a:prstGeom>
        </p:spPr>
      </p:pic>
      <p:sp>
        <p:nvSpPr>
          <p:cNvPr id="5" name="TextBox 4"/>
          <p:cNvSpPr txBox="1"/>
          <p:nvPr/>
        </p:nvSpPr>
        <p:spPr>
          <a:xfrm>
            <a:off x="8518008" y="2192239"/>
            <a:ext cx="1729946" cy="430887"/>
          </a:xfrm>
          <a:prstGeom prst="rect">
            <a:avLst/>
          </a:prstGeom>
          <a:noFill/>
        </p:spPr>
        <p:txBody>
          <a:bodyPr wrap="square" rtlCol="0">
            <a:spAutoFit/>
          </a:bodyPr>
          <a:lstStyle/>
          <a:p>
            <a:pPr algn="ctr"/>
            <a:r>
              <a:rPr lang="en-US" sz="1100" dirty="0">
                <a:latin typeface="+mj-lt"/>
              </a:rPr>
              <a:t>Economic Immigrant subcategory:</a:t>
            </a:r>
          </a:p>
        </p:txBody>
      </p:sp>
      <p:cxnSp>
        <p:nvCxnSpPr>
          <p:cNvPr id="6" name="Straight Connector 5"/>
          <p:cNvCxnSpPr/>
          <p:nvPr/>
        </p:nvCxnSpPr>
        <p:spPr>
          <a:xfrm flipV="1">
            <a:off x="6977449" y="2693773"/>
            <a:ext cx="2075935" cy="7084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69211" y="3418703"/>
            <a:ext cx="2141838" cy="82378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0" y="6396335"/>
            <a:ext cx="11721680" cy="461665"/>
          </a:xfrm>
          <a:prstGeom prst="rect">
            <a:avLst/>
          </a:prstGeom>
          <a:noFill/>
        </p:spPr>
        <p:txBody>
          <a:bodyPr wrap="square" rtlCol="0">
            <a:spAutoFit/>
          </a:bodyPr>
          <a:lstStyle/>
          <a:p>
            <a:r>
              <a:rPr lang="en-US" sz="1200" dirty="0" smtClean="0">
                <a:latin typeface="+mj-lt"/>
              </a:rPr>
              <a:t>Source: Author's </a:t>
            </a:r>
            <a:r>
              <a:rPr lang="en-US" sz="1200" dirty="0">
                <a:latin typeface="+mj-lt"/>
              </a:rPr>
              <a:t>calculations based on Statistics Canada, Target group profile of the Francophone population, Census, 2016, and Authors calculations based on Statistics Canada, Census of Population, 2016</a:t>
            </a:r>
          </a:p>
        </p:txBody>
      </p:sp>
    </p:spTree>
    <p:extLst>
      <p:ext uri="{BB962C8B-B14F-4D97-AF65-F5344CB8AC3E}">
        <p14:creationId xmlns:p14="http://schemas.microsoft.com/office/powerpoint/2010/main" val="3066514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1200" y="61605"/>
            <a:ext cx="11381329" cy="2000548"/>
          </a:xfrm>
          <a:prstGeom prst="rect">
            <a:avLst/>
          </a:prstGeom>
          <a:noFill/>
        </p:spPr>
        <p:txBody>
          <a:bodyPr wrap="square" rtlCol="0">
            <a:spAutoFit/>
          </a:bodyPr>
          <a:lstStyle/>
          <a:p>
            <a:r>
              <a:rPr lang="en-US" sz="2800" b="1" dirty="0" err="1">
                <a:solidFill>
                  <a:schemeClr val="accent1">
                    <a:lumMod val="75000"/>
                  </a:schemeClr>
                </a:solidFill>
                <a:latin typeface="Century Gothic" panose="020B0502020202020204" pitchFamily="34" charset="0"/>
              </a:rPr>
              <a:t>Labour</a:t>
            </a:r>
            <a:r>
              <a:rPr lang="en-US" sz="2800" b="1" dirty="0">
                <a:solidFill>
                  <a:schemeClr val="accent1">
                    <a:lumMod val="75000"/>
                  </a:schemeClr>
                </a:solidFill>
                <a:latin typeface="Century Gothic" panose="020B0502020202020204" pitchFamily="34" charset="0"/>
              </a:rPr>
              <a:t> Market Analysis: </a:t>
            </a:r>
            <a:r>
              <a:rPr lang="en-US" sz="2800" dirty="0">
                <a:solidFill>
                  <a:schemeClr val="accent1">
                    <a:lumMod val="75000"/>
                  </a:schemeClr>
                </a:solidFill>
                <a:latin typeface="Century Gothic" panose="020B0502020202020204" pitchFamily="34" charset="0"/>
              </a:rPr>
              <a:t>Capacity to Identify Francophone Jobs</a:t>
            </a:r>
            <a:endParaRPr lang="en-US" sz="2800" b="1" dirty="0">
              <a:solidFill>
                <a:schemeClr val="accent1">
                  <a:lumMod val="75000"/>
                </a:schemeClr>
              </a:solidFill>
              <a:latin typeface="Century Gothic" panose="020B0502020202020204" pitchFamily="34" charset="0"/>
            </a:endParaRPr>
          </a:p>
          <a:p>
            <a:pPr lvl="1"/>
            <a:endParaRPr lang="en-US" sz="2400" dirty="0">
              <a:latin typeface="Century Gothic" panose="020B0502020202020204" pitchFamily="34" charset="0"/>
            </a:endParaRPr>
          </a:p>
          <a:p>
            <a:pPr marL="800100" lvl="1" indent="-342900">
              <a:buFont typeface="Arial" panose="020B0604020202020204" pitchFamily="34" charset="0"/>
              <a:buChar char="•"/>
            </a:pPr>
            <a:endParaRPr lang="en-US" sz="2400" dirty="0">
              <a:latin typeface="Century Gothic" panose="020B0502020202020204" pitchFamily="34" charset="0"/>
            </a:endParaRPr>
          </a:p>
          <a:p>
            <a:pPr marL="800100" lvl="1" indent="-342900">
              <a:buFont typeface="Arial" panose="020B0604020202020204" pitchFamily="34" charset="0"/>
              <a:buChar char="•"/>
            </a:pPr>
            <a:endParaRPr lang="en-US" sz="2400" dirty="0">
              <a:latin typeface="Century Gothic" panose="020B0502020202020204" pitchFamily="34" charset="0"/>
            </a:endParaRPr>
          </a:p>
          <a:p>
            <a:pPr marL="800100" lvl="1" indent="-342900">
              <a:buFont typeface="Arial" panose="020B0604020202020204" pitchFamily="34" charset="0"/>
              <a:buChar char="•"/>
            </a:pPr>
            <a:endParaRPr lang="en-US" sz="2400" dirty="0">
              <a:latin typeface="Century Gothic" panose="020B0502020202020204" pitchFamily="34" charset="0"/>
            </a:endParaRPr>
          </a:p>
        </p:txBody>
      </p:sp>
      <p:sp>
        <p:nvSpPr>
          <p:cNvPr id="3" name="TextBox 2"/>
          <p:cNvSpPr txBox="1"/>
          <p:nvPr/>
        </p:nvSpPr>
        <p:spPr>
          <a:xfrm>
            <a:off x="889686" y="1061879"/>
            <a:ext cx="10602098" cy="4893647"/>
          </a:xfrm>
          <a:prstGeom prst="rect">
            <a:avLst/>
          </a:prstGeom>
          <a:noFill/>
        </p:spPr>
        <p:txBody>
          <a:bodyPr wrap="square" rtlCol="0">
            <a:spAutoFit/>
          </a:bodyPr>
          <a:lstStyle/>
          <a:p>
            <a:r>
              <a:rPr lang="en-US" sz="2400" dirty="0">
                <a:latin typeface="+mj-lt"/>
              </a:rPr>
              <a:t>Talent Neuron software:</a:t>
            </a:r>
          </a:p>
          <a:p>
            <a:pPr marL="285750" indent="-285750">
              <a:buFont typeface="Arial" panose="020B0604020202020204" pitchFamily="34" charset="0"/>
              <a:buChar char="•"/>
            </a:pPr>
            <a:r>
              <a:rPr lang="en-US" sz="2400" dirty="0">
                <a:latin typeface="+mj-lt"/>
              </a:rPr>
              <a:t> Used for identifying job postings by NOC &amp; specified geography</a:t>
            </a:r>
          </a:p>
          <a:p>
            <a:pPr marL="285750" indent="-285750">
              <a:buFont typeface="Arial" panose="020B0604020202020204" pitchFamily="34" charset="0"/>
              <a:buChar char="•"/>
            </a:pPr>
            <a:r>
              <a:rPr lang="en-US" sz="2400" dirty="0">
                <a:latin typeface="+mj-lt"/>
              </a:rPr>
              <a:t> Used as a proxy or sample for demand</a:t>
            </a:r>
          </a:p>
          <a:p>
            <a:pPr marL="285750" indent="-285750">
              <a:buFont typeface="Arial" panose="020B0604020202020204" pitchFamily="34" charset="0"/>
              <a:buChar char="•"/>
            </a:pPr>
            <a:r>
              <a:rPr lang="en-US" sz="2400" dirty="0">
                <a:latin typeface="+mj-lt"/>
              </a:rPr>
              <a:t>Available through Local Employment Planning Councils/ Workforce Development Boards</a:t>
            </a:r>
          </a:p>
          <a:p>
            <a:pPr marL="285750" indent="-285750">
              <a:buFont typeface="Arial" panose="020B0604020202020204" pitchFamily="34" charset="0"/>
              <a:buChar char="•"/>
            </a:pPr>
            <a:r>
              <a:rPr lang="en-US" sz="2400" dirty="0">
                <a:latin typeface="+mj-lt"/>
              </a:rPr>
              <a:t>Can search for terms within job postings such as “French” &amp;“Bilingual” </a:t>
            </a:r>
          </a:p>
          <a:p>
            <a:pPr marL="285750" indent="-285750">
              <a:buFont typeface="Arial" panose="020B0604020202020204" pitchFamily="34" charset="0"/>
              <a:buChar char="•"/>
            </a:pPr>
            <a:endParaRPr lang="en-US" sz="2400" dirty="0">
              <a:latin typeface="+mj-lt"/>
            </a:endParaRPr>
          </a:p>
          <a:p>
            <a:r>
              <a:rPr lang="en-US" sz="2400" dirty="0">
                <a:latin typeface="+mj-lt"/>
              </a:rPr>
              <a:t>   Barriers:</a:t>
            </a:r>
          </a:p>
          <a:p>
            <a:pPr marL="285750" indent="-285750">
              <a:buFont typeface="Arial" panose="020B0604020202020204" pitchFamily="34" charset="0"/>
              <a:buChar char="•"/>
            </a:pPr>
            <a:r>
              <a:rPr lang="en-US" sz="2400" dirty="0">
                <a:latin typeface="+mj-lt"/>
              </a:rPr>
              <a:t>Does not include </a:t>
            </a:r>
            <a:r>
              <a:rPr lang="en-US" sz="2400" i="1" dirty="0">
                <a:latin typeface="+mj-lt"/>
              </a:rPr>
              <a:t>Indeed</a:t>
            </a:r>
            <a:r>
              <a:rPr lang="en-US" sz="2400" dirty="0">
                <a:latin typeface="+mj-lt"/>
              </a:rPr>
              <a:t> for legal reasons</a:t>
            </a:r>
          </a:p>
          <a:p>
            <a:pPr marL="285750" indent="-285750">
              <a:buFont typeface="Arial" panose="020B0604020202020204" pitchFamily="34" charset="0"/>
              <a:buChar char="•"/>
            </a:pPr>
            <a:r>
              <a:rPr lang="en-US" sz="2400" dirty="0">
                <a:latin typeface="+mj-lt"/>
              </a:rPr>
              <a:t>Cannot identify jobs in which </a:t>
            </a:r>
            <a:r>
              <a:rPr lang="en-US" sz="2400" u="sng" dirty="0">
                <a:latin typeface="+mj-lt"/>
              </a:rPr>
              <a:t>no English </a:t>
            </a:r>
            <a:r>
              <a:rPr lang="en-US" sz="2400" dirty="0">
                <a:latin typeface="+mj-lt"/>
              </a:rPr>
              <a:t>is required </a:t>
            </a:r>
          </a:p>
          <a:p>
            <a:pPr marL="285750" indent="-285750">
              <a:buFont typeface="Arial" panose="020B0604020202020204" pitchFamily="34" charset="0"/>
              <a:buChar char="•"/>
            </a:pPr>
            <a:endParaRPr lang="en-US" sz="2400" dirty="0">
              <a:latin typeface="+mj-lt"/>
            </a:endParaRPr>
          </a:p>
          <a:p>
            <a:pPr marL="285750" indent="-285750">
              <a:buFont typeface="Arial" panose="020B0604020202020204" pitchFamily="34" charset="0"/>
              <a:buChar char="•"/>
            </a:pPr>
            <a:endParaRPr lang="en-US" sz="2400" dirty="0">
              <a:latin typeface="+mj-lt"/>
            </a:endParaRPr>
          </a:p>
        </p:txBody>
      </p:sp>
    </p:spTree>
    <p:extLst>
      <p:ext uri="{BB962C8B-B14F-4D97-AF65-F5344CB8AC3E}">
        <p14:creationId xmlns:p14="http://schemas.microsoft.com/office/powerpoint/2010/main" val="1031386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1200" y="61605"/>
            <a:ext cx="11381329" cy="2000548"/>
          </a:xfrm>
          <a:prstGeom prst="rect">
            <a:avLst/>
          </a:prstGeom>
          <a:noFill/>
        </p:spPr>
        <p:txBody>
          <a:bodyPr wrap="square" rtlCol="0">
            <a:spAutoFit/>
          </a:bodyPr>
          <a:lstStyle/>
          <a:p>
            <a:r>
              <a:rPr lang="en-US" sz="2800" b="1" dirty="0" err="1">
                <a:solidFill>
                  <a:schemeClr val="accent1">
                    <a:lumMod val="75000"/>
                  </a:schemeClr>
                </a:solidFill>
                <a:latin typeface="Century Gothic" panose="020B0502020202020204" pitchFamily="34" charset="0"/>
              </a:rPr>
              <a:t>Labour</a:t>
            </a:r>
            <a:r>
              <a:rPr lang="en-US" sz="2800" b="1" dirty="0">
                <a:solidFill>
                  <a:schemeClr val="accent1">
                    <a:lumMod val="75000"/>
                  </a:schemeClr>
                </a:solidFill>
                <a:latin typeface="Century Gothic" panose="020B0502020202020204" pitchFamily="34" charset="0"/>
              </a:rPr>
              <a:t> Market Analysis: </a:t>
            </a:r>
            <a:r>
              <a:rPr lang="en-US" sz="2800" dirty="0">
                <a:solidFill>
                  <a:schemeClr val="accent1">
                    <a:lumMod val="75000"/>
                  </a:schemeClr>
                </a:solidFill>
                <a:latin typeface="Century Gothic" panose="020B0502020202020204" pitchFamily="34" charset="0"/>
              </a:rPr>
              <a:t>Unemployment</a:t>
            </a:r>
            <a:endParaRPr lang="en-US" sz="2800" b="1" dirty="0">
              <a:solidFill>
                <a:schemeClr val="accent1">
                  <a:lumMod val="75000"/>
                </a:schemeClr>
              </a:solidFill>
              <a:latin typeface="Century Gothic" panose="020B0502020202020204" pitchFamily="34" charset="0"/>
            </a:endParaRPr>
          </a:p>
          <a:p>
            <a:pPr lvl="1"/>
            <a:endParaRPr lang="en-US" sz="2400" dirty="0">
              <a:latin typeface="Century Gothic" panose="020B0502020202020204" pitchFamily="34" charset="0"/>
            </a:endParaRPr>
          </a:p>
          <a:p>
            <a:pPr marL="800100" lvl="1" indent="-342900">
              <a:buFont typeface="Arial" panose="020B0604020202020204" pitchFamily="34" charset="0"/>
              <a:buChar char="•"/>
            </a:pPr>
            <a:endParaRPr lang="en-US" sz="2400" dirty="0">
              <a:latin typeface="Century Gothic" panose="020B0502020202020204" pitchFamily="34" charset="0"/>
            </a:endParaRPr>
          </a:p>
          <a:p>
            <a:pPr marL="800100" lvl="1" indent="-342900">
              <a:buFont typeface="Arial" panose="020B0604020202020204" pitchFamily="34" charset="0"/>
              <a:buChar char="•"/>
            </a:pPr>
            <a:endParaRPr lang="en-US" sz="2400" dirty="0">
              <a:latin typeface="Century Gothic" panose="020B0502020202020204" pitchFamily="34" charset="0"/>
            </a:endParaRPr>
          </a:p>
          <a:p>
            <a:pPr marL="800100" lvl="1" indent="-342900">
              <a:buFont typeface="Arial" panose="020B0604020202020204" pitchFamily="34" charset="0"/>
              <a:buChar char="•"/>
            </a:pPr>
            <a:endParaRPr lang="en-US" sz="2400" dirty="0">
              <a:latin typeface="Century Gothic" panose="020B0502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889" y="627875"/>
            <a:ext cx="10283006" cy="5738091"/>
          </a:xfrm>
          <a:prstGeom prst="rect">
            <a:avLst/>
          </a:prstGeom>
        </p:spPr>
      </p:pic>
      <p:sp>
        <p:nvSpPr>
          <p:cNvPr id="7" name="TextBox 6"/>
          <p:cNvSpPr txBox="1"/>
          <p:nvPr/>
        </p:nvSpPr>
        <p:spPr>
          <a:xfrm>
            <a:off x="0" y="6396335"/>
            <a:ext cx="11721680" cy="461665"/>
          </a:xfrm>
          <a:prstGeom prst="rect">
            <a:avLst/>
          </a:prstGeom>
          <a:noFill/>
        </p:spPr>
        <p:txBody>
          <a:bodyPr wrap="square" rtlCol="0">
            <a:spAutoFit/>
          </a:bodyPr>
          <a:lstStyle/>
          <a:p>
            <a:r>
              <a:rPr lang="en-US" sz="1200" dirty="0" smtClean="0">
                <a:latin typeface="+mj-lt"/>
              </a:rPr>
              <a:t>Source: Author's </a:t>
            </a:r>
            <a:r>
              <a:rPr lang="en-US" sz="1200" dirty="0">
                <a:latin typeface="+mj-lt"/>
              </a:rPr>
              <a:t>calculations based on Statistics Canada, Target group profile of the Francophone population, Census, 2016, and Authors calculations based on Statistics Canada, Census of Population, 2016</a:t>
            </a:r>
          </a:p>
        </p:txBody>
      </p:sp>
    </p:spTree>
    <p:extLst>
      <p:ext uri="{BB962C8B-B14F-4D97-AF65-F5344CB8AC3E}">
        <p14:creationId xmlns:p14="http://schemas.microsoft.com/office/powerpoint/2010/main" val="3096264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6430" y="155110"/>
            <a:ext cx="9085408" cy="2000548"/>
          </a:xfrm>
          <a:prstGeom prst="rect">
            <a:avLst/>
          </a:prstGeom>
          <a:noFill/>
        </p:spPr>
        <p:txBody>
          <a:bodyPr wrap="square" rtlCol="0">
            <a:spAutoFit/>
          </a:bodyPr>
          <a:lstStyle/>
          <a:p>
            <a:r>
              <a:rPr lang="en-US" sz="2800" b="1" dirty="0" err="1">
                <a:solidFill>
                  <a:schemeClr val="accent1">
                    <a:lumMod val="75000"/>
                  </a:schemeClr>
                </a:solidFill>
                <a:latin typeface="Century Gothic" panose="020B0502020202020204" pitchFamily="34" charset="0"/>
              </a:rPr>
              <a:t>Labour</a:t>
            </a:r>
            <a:r>
              <a:rPr lang="en-US" sz="2800" b="1" dirty="0">
                <a:solidFill>
                  <a:schemeClr val="accent1">
                    <a:lumMod val="75000"/>
                  </a:schemeClr>
                </a:solidFill>
                <a:latin typeface="Century Gothic" panose="020B0502020202020204" pitchFamily="34" charset="0"/>
              </a:rPr>
              <a:t> Market Analysis: </a:t>
            </a:r>
            <a:r>
              <a:rPr lang="en-US" sz="2800" dirty="0">
                <a:solidFill>
                  <a:schemeClr val="accent1">
                    <a:lumMod val="75000"/>
                  </a:schemeClr>
                </a:solidFill>
                <a:latin typeface="Century Gothic" panose="020B0502020202020204" pitchFamily="34" charset="0"/>
              </a:rPr>
              <a:t>Ontario Summary</a:t>
            </a:r>
            <a:endParaRPr lang="en-US" sz="2800" b="1" dirty="0">
              <a:solidFill>
                <a:schemeClr val="accent1">
                  <a:lumMod val="75000"/>
                </a:schemeClr>
              </a:solidFill>
              <a:latin typeface="Century Gothic" panose="020B0502020202020204" pitchFamily="34" charset="0"/>
            </a:endParaRPr>
          </a:p>
          <a:p>
            <a:pPr lvl="1"/>
            <a:endParaRPr lang="en-US" sz="2400" dirty="0">
              <a:latin typeface="Century Gothic" panose="020B0502020202020204" pitchFamily="34" charset="0"/>
            </a:endParaRPr>
          </a:p>
          <a:p>
            <a:pPr marL="800100" lvl="1" indent="-342900">
              <a:buFont typeface="Arial" panose="020B0604020202020204" pitchFamily="34" charset="0"/>
              <a:buChar char="•"/>
            </a:pPr>
            <a:endParaRPr lang="en-US" sz="2400" dirty="0">
              <a:latin typeface="Century Gothic" panose="020B0502020202020204" pitchFamily="34" charset="0"/>
            </a:endParaRPr>
          </a:p>
          <a:p>
            <a:pPr marL="800100" lvl="1" indent="-342900">
              <a:buFont typeface="Arial" panose="020B0604020202020204" pitchFamily="34" charset="0"/>
              <a:buChar char="•"/>
            </a:pPr>
            <a:endParaRPr lang="en-US" sz="2400" dirty="0">
              <a:latin typeface="Century Gothic" panose="020B0502020202020204" pitchFamily="34" charset="0"/>
            </a:endParaRPr>
          </a:p>
          <a:p>
            <a:pPr marL="800100" lvl="1" indent="-342900">
              <a:buFont typeface="Arial" panose="020B0604020202020204" pitchFamily="34" charset="0"/>
              <a:buChar char="•"/>
            </a:pPr>
            <a:endParaRPr lang="en-US" sz="2400" dirty="0">
              <a:latin typeface="Century Gothic" panose="020B0502020202020204" pitchFamily="34" charset="0"/>
            </a:endParaRPr>
          </a:p>
        </p:txBody>
      </p:sp>
      <p:sp>
        <p:nvSpPr>
          <p:cNvPr id="3" name="TextBox 2"/>
          <p:cNvSpPr txBox="1"/>
          <p:nvPr/>
        </p:nvSpPr>
        <p:spPr>
          <a:xfrm>
            <a:off x="0" y="6596390"/>
            <a:ext cx="11936627" cy="261610"/>
          </a:xfrm>
          <a:prstGeom prst="rect">
            <a:avLst/>
          </a:prstGeom>
          <a:noFill/>
        </p:spPr>
        <p:txBody>
          <a:bodyPr wrap="square" rtlCol="0">
            <a:spAutoFit/>
          </a:bodyPr>
          <a:lstStyle/>
          <a:p>
            <a:r>
              <a:rPr lang="en-US" sz="1100" dirty="0">
                <a:latin typeface="+mj-lt"/>
              </a:rPr>
              <a:t>Source: Author calculations based on LMI report prepared for NPI by A. Bell of the Workforce Development Board (Peterborough) </a:t>
            </a:r>
          </a:p>
        </p:txBody>
      </p:sp>
      <p:pic>
        <p:nvPicPr>
          <p:cNvPr id="4" name="Picture 3"/>
          <p:cNvPicPr>
            <a:picLocks noChangeAspect="1"/>
          </p:cNvPicPr>
          <p:nvPr/>
        </p:nvPicPr>
        <p:blipFill>
          <a:blip r:embed="rId2"/>
          <a:stretch>
            <a:fillRect/>
          </a:stretch>
        </p:blipFill>
        <p:spPr>
          <a:xfrm>
            <a:off x="5938684" y="818011"/>
            <a:ext cx="5143334" cy="5221978"/>
          </a:xfrm>
          <a:prstGeom prst="rect">
            <a:avLst/>
          </a:prstGeom>
          <a:ln>
            <a:solidFill>
              <a:schemeClr val="tx1"/>
            </a:solidFill>
          </a:ln>
        </p:spPr>
      </p:pic>
      <p:sp>
        <p:nvSpPr>
          <p:cNvPr id="8" name="TextBox 7"/>
          <p:cNvSpPr txBox="1"/>
          <p:nvPr/>
        </p:nvSpPr>
        <p:spPr>
          <a:xfrm>
            <a:off x="2017884" y="2435295"/>
            <a:ext cx="2800865" cy="2308324"/>
          </a:xfrm>
          <a:prstGeom prst="rect">
            <a:avLst/>
          </a:prstGeom>
          <a:noFill/>
        </p:spPr>
        <p:txBody>
          <a:bodyPr wrap="square" rtlCol="0">
            <a:spAutoFit/>
          </a:bodyPr>
          <a:lstStyle/>
          <a:p>
            <a:r>
              <a:rPr lang="en-US" sz="2800" dirty="0">
                <a:latin typeface="Century Gothic" panose="020B0502020202020204" pitchFamily="34" charset="0"/>
              </a:rPr>
              <a:t>Total of </a:t>
            </a:r>
            <a:r>
              <a:rPr lang="en-US" sz="3200" b="1" dirty="0">
                <a:solidFill>
                  <a:schemeClr val="accent5"/>
                </a:solidFill>
                <a:latin typeface="Century Gothic" panose="020B0502020202020204" pitchFamily="34" charset="0"/>
              </a:rPr>
              <a:t>22 348 </a:t>
            </a:r>
            <a:r>
              <a:rPr lang="en-US" sz="2800" u="sng" dirty="0">
                <a:latin typeface="Century Gothic" panose="020B0502020202020204" pitchFamily="34" charset="0"/>
              </a:rPr>
              <a:t>French speaking</a:t>
            </a:r>
            <a:r>
              <a:rPr lang="en-US" sz="2800" dirty="0">
                <a:latin typeface="Century Gothic" panose="020B0502020202020204" pitchFamily="34" charset="0"/>
              </a:rPr>
              <a:t>  job postings found in Ontario 2017</a:t>
            </a:r>
            <a:endParaRPr lang="en-US" sz="2400" dirty="0"/>
          </a:p>
        </p:txBody>
      </p:sp>
    </p:spTree>
    <p:extLst>
      <p:ext uri="{BB962C8B-B14F-4D97-AF65-F5344CB8AC3E}">
        <p14:creationId xmlns:p14="http://schemas.microsoft.com/office/powerpoint/2010/main" val="4289330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6430" y="155110"/>
            <a:ext cx="9085408" cy="2000548"/>
          </a:xfrm>
          <a:prstGeom prst="rect">
            <a:avLst/>
          </a:prstGeom>
          <a:noFill/>
        </p:spPr>
        <p:txBody>
          <a:bodyPr wrap="square" rtlCol="0">
            <a:spAutoFit/>
          </a:bodyPr>
          <a:lstStyle/>
          <a:p>
            <a:r>
              <a:rPr lang="en-US" sz="2800" b="1" dirty="0" err="1">
                <a:solidFill>
                  <a:schemeClr val="accent1">
                    <a:lumMod val="75000"/>
                  </a:schemeClr>
                </a:solidFill>
                <a:latin typeface="Century Gothic" panose="020B0502020202020204" pitchFamily="34" charset="0"/>
              </a:rPr>
              <a:t>Labour</a:t>
            </a:r>
            <a:r>
              <a:rPr lang="en-US" sz="2800" b="1" dirty="0">
                <a:solidFill>
                  <a:schemeClr val="accent1">
                    <a:lumMod val="75000"/>
                  </a:schemeClr>
                </a:solidFill>
                <a:latin typeface="Century Gothic" panose="020B0502020202020204" pitchFamily="34" charset="0"/>
              </a:rPr>
              <a:t> Market Analysis: </a:t>
            </a:r>
            <a:r>
              <a:rPr lang="en-US" sz="2800" dirty="0">
                <a:solidFill>
                  <a:schemeClr val="accent1">
                    <a:lumMod val="75000"/>
                  </a:schemeClr>
                </a:solidFill>
                <a:latin typeface="Century Gothic" panose="020B0502020202020204" pitchFamily="34" charset="0"/>
              </a:rPr>
              <a:t>Northern Ontario Summary</a:t>
            </a:r>
            <a:endParaRPr lang="en-US" sz="2800" b="1" dirty="0">
              <a:solidFill>
                <a:schemeClr val="accent1">
                  <a:lumMod val="75000"/>
                </a:schemeClr>
              </a:solidFill>
              <a:latin typeface="Century Gothic" panose="020B0502020202020204" pitchFamily="34" charset="0"/>
            </a:endParaRPr>
          </a:p>
          <a:p>
            <a:pPr lvl="1"/>
            <a:endParaRPr lang="en-US" sz="2400" dirty="0">
              <a:latin typeface="Century Gothic" panose="020B0502020202020204" pitchFamily="34" charset="0"/>
            </a:endParaRPr>
          </a:p>
          <a:p>
            <a:pPr marL="800100" lvl="1" indent="-342900">
              <a:buFont typeface="Arial" panose="020B0604020202020204" pitchFamily="34" charset="0"/>
              <a:buChar char="•"/>
            </a:pPr>
            <a:endParaRPr lang="en-US" sz="2400" dirty="0">
              <a:latin typeface="Century Gothic" panose="020B0502020202020204" pitchFamily="34" charset="0"/>
            </a:endParaRPr>
          </a:p>
          <a:p>
            <a:pPr marL="800100" lvl="1" indent="-342900">
              <a:buFont typeface="Arial" panose="020B0604020202020204" pitchFamily="34" charset="0"/>
              <a:buChar char="•"/>
            </a:pPr>
            <a:endParaRPr lang="en-US" sz="2400" dirty="0">
              <a:latin typeface="Century Gothic" panose="020B0502020202020204" pitchFamily="34" charset="0"/>
            </a:endParaRPr>
          </a:p>
          <a:p>
            <a:pPr marL="800100" lvl="1" indent="-342900">
              <a:buFont typeface="Arial" panose="020B0604020202020204" pitchFamily="34" charset="0"/>
              <a:buChar char="•"/>
            </a:pPr>
            <a:endParaRPr lang="en-US" sz="2400" dirty="0">
              <a:latin typeface="Century Gothic" panose="020B0502020202020204" pitchFamily="34" charset="0"/>
            </a:endParaRPr>
          </a:p>
        </p:txBody>
      </p:sp>
      <p:sp>
        <p:nvSpPr>
          <p:cNvPr id="3" name="TextBox 2"/>
          <p:cNvSpPr txBox="1"/>
          <p:nvPr/>
        </p:nvSpPr>
        <p:spPr>
          <a:xfrm>
            <a:off x="443883" y="991620"/>
            <a:ext cx="3955195" cy="5201424"/>
          </a:xfrm>
          <a:prstGeom prst="rect">
            <a:avLst/>
          </a:prstGeom>
          <a:noFill/>
        </p:spPr>
        <p:txBody>
          <a:bodyPr wrap="square" rtlCol="0">
            <a:spAutoFit/>
          </a:bodyPr>
          <a:lstStyle/>
          <a:p>
            <a:r>
              <a:rPr lang="en-US" sz="2400" dirty="0">
                <a:latin typeface="Century Gothic" panose="020B0502020202020204" pitchFamily="34" charset="0"/>
              </a:rPr>
              <a:t>Total of</a:t>
            </a:r>
            <a:r>
              <a:rPr lang="en-US" sz="2800" b="1" dirty="0">
                <a:solidFill>
                  <a:schemeClr val="accent5"/>
                </a:solidFill>
                <a:latin typeface="Century Gothic" panose="020B0502020202020204" pitchFamily="34" charset="0"/>
              </a:rPr>
              <a:t> 674 </a:t>
            </a:r>
            <a:r>
              <a:rPr lang="en-US" sz="2400" u="sng" dirty="0">
                <a:latin typeface="Century Gothic" panose="020B0502020202020204" pitchFamily="34" charset="0"/>
              </a:rPr>
              <a:t>French speaking</a:t>
            </a:r>
            <a:r>
              <a:rPr lang="en-US" sz="2400" dirty="0">
                <a:latin typeface="Century Gothic" panose="020B0502020202020204" pitchFamily="34" charset="0"/>
              </a:rPr>
              <a:t>  job postings found in Northern Ontario </a:t>
            </a:r>
            <a:r>
              <a:rPr lang="en-US" sz="2400" dirty="0" smtClean="0">
                <a:latin typeface="Century Gothic" panose="020B0502020202020204" pitchFamily="34" charset="0"/>
              </a:rPr>
              <a:t>2017, representing </a:t>
            </a:r>
            <a:r>
              <a:rPr lang="en-US" sz="3200" b="1" u="sng" dirty="0" smtClean="0">
                <a:solidFill>
                  <a:schemeClr val="accent5"/>
                </a:solidFill>
                <a:uFill>
                  <a:solidFill>
                    <a:schemeClr val="accent4"/>
                  </a:solidFill>
                </a:uFill>
                <a:latin typeface="Century Gothic" panose="020B0502020202020204" pitchFamily="34" charset="0"/>
              </a:rPr>
              <a:t>3%</a:t>
            </a:r>
            <a:r>
              <a:rPr lang="en-US" sz="2400" dirty="0" smtClean="0">
                <a:uFill>
                  <a:solidFill>
                    <a:schemeClr val="accent4"/>
                  </a:solidFill>
                </a:uFill>
                <a:latin typeface="Century Gothic" panose="020B0502020202020204" pitchFamily="34" charset="0"/>
              </a:rPr>
              <a:t> </a:t>
            </a:r>
            <a:r>
              <a:rPr lang="en-US" sz="2400" dirty="0" smtClean="0">
                <a:latin typeface="Century Gothic" panose="020B0502020202020204" pitchFamily="34" charset="0"/>
              </a:rPr>
              <a:t>of all job postings in this region.</a:t>
            </a:r>
            <a:endParaRPr lang="en-US" sz="2400" dirty="0">
              <a:latin typeface="Century Gothic" panose="020B0502020202020204" pitchFamily="34" charset="0"/>
            </a:endParaRPr>
          </a:p>
          <a:p>
            <a:endParaRPr lang="en-US" sz="2400" dirty="0">
              <a:latin typeface="Century Gothic" panose="020B0502020202020204" pitchFamily="34" charset="0"/>
            </a:endParaRPr>
          </a:p>
          <a:p>
            <a:r>
              <a:rPr lang="en-US" sz="2800" b="1" dirty="0">
                <a:solidFill>
                  <a:schemeClr val="accent5"/>
                </a:solidFill>
                <a:latin typeface="Century Gothic" panose="020B0502020202020204" pitchFamily="34" charset="0"/>
              </a:rPr>
              <a:t>70% </a:t>
            </a:r>
            <a:r>
              <a:rPr lang="en-US" sz="2400" dirty="0" smtClean="0">
                <a:latin typeface="Century Gothic" panose="020B0502020202020204" pitchFamily="34" charset="0"/>
              </a:rPr>
              <a:t>found in </a:t>
            </a:r>
            <a:r>
              <a:rPr lang="en-US" sz="2400" dirty="0">
                <a:latin typeface="Century Gothic" panose="020B0502020202020204" pitchFamily="34" charset="0"/>
              </a:rPr>
              <a:t>the </a:t>
            </a:r>
            <a:r>
              <a:rPr lang="en-US" sz="2400" dirty="0" smtClean="0">
                <a:latin typeface="Century Gothic" panose="020B0502020202020204" pitchFamily="34" charset="0"/>
              </a:rPr>
              <a:t>Northeast</a:t>
            </a:r>
            <a:br>
              <a:rPr lang="en-US" sz="2400" dirty="0" smtClean="0">
                <a:latin typeface="Century Gothic" panose="020B0502020202020204" pitchFamily="34" charset="0"/>
              </a:rPr>
            </a:br>
            <a:endParaRPr lang="en-US" sz="2400" dirty="0" smtClean="0">
              <a:latin typeface="Century Gothic" panose="020B0502020202020204" pitchFamily="34" charset="0"/>
            </a:endParaRPr>
          </a:p>
          <a:p>
            <a:r>
              <a:rPr lang="en-US" sz="2800" b="1" dirty="0" smtClean="0">
                <a:solidFill>
                  <a:schemeClr val="accent5"/>
                </a:solidFill>
                <a:latin typeface="Century Gothic" panose="020B0502020202020204" pitchFamily="34" charset="0"/>
              </a:rPr>
              <a:t>30</a:t>
            </a:r>
            <a:r>
              <a:rPr lang="en-US" sz="2800" b="1" dirty="0">
                <a:solidFill>
                  <a:schemeClr val="accent5"/>
                </a:solidFill>
                <a:latin typeface="Century Gothic" panose="020B0502020202020204" pitchFamily="34" charset="0"/>
              </a:rPr>
              <a:t>% </a:t>
            </a:r>
            <a:r>
              <a:rPr lang="en-US" sz="2400" dirty="0" smtClean="0">
                <a:latin typeface="Century Gothic" panose="020B0502020202020204" pitchFamily="34" charset="0"/>
              </a:rPr>
              <a:t>found in </a:t>
            </a:r>
            <a:r>
              <a:rPr lang="en-US" sz="2400" dirty="0">
                <a:latin typeface="Century Gothic" panose="020B0502020202020204" pitchFamily="34" charset="0"/>
              </a:rPr>
              <a:t>the Northwest</a:t>
            </a:r>
          </a:p>
          <a:p>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9078" y="1003278"/>
            <a:ext cx="7618038" cy="4970305"/>
          </a:xfrm>
          <a:prstGeom prst="rect">
            <a:avLst/>
          </a:prstGeom>
        </p:spPr>
      </p:pic>
      <p:sp>
        <p:nvSpPr>
          <p:cNvPr id="5" name="TextBox 4"/>
          <p:cNvSpPr txBox="1"/>
          <p:nvPr/>
        </p:nvSpPr>
        <p:spPr>
          <a:xfrm>
            <a:off x="0" y="6596390"/>
            <a:ext cx="11936627" cy="261610"/>
          </a:xfrm>
          <a:prstGeom prst="rect">
            <a:avLst/>
          </a:prstGeom>
          <a:noFill/>
        </p:spPr>
        <p:txBody>
          <a:bodyPr wrap="square" rtlCol="0">
            <a:spAutoFit/>
          </a:bodyPr>
          <a:lstStyle/>
          <a:p>
            <a:r>
              <a:rPr lang="en-US" sz="1100" dirty="0">
                <a:latin typeface="+mj-lt"/>
              </a:rPr>
              <a:t>Source: Author’s calculations based on LMI report prepared for NPI by A. Bell of the Workforce Development Board (Peterborough) </a:t>
            </a:r>
          </a:p>
        </p:txBody>
      </p:sp>
    </p:spTree>
    <p:extLst>
      <p:ext uri="{BB962C8B-B14F-4D97-AF65-F5344CB8AC3E}">
        <p14:creationId xmlns:p14="http://schemas.microsoft.com/office/powerpoint/2010/main" val="2361399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6430" y="155110"/>
            <a:ext cx="9085408" cy="2000548"/>
          </a:xfrm>
          <a:prstGeom prst="rect">
            <a:avLst/>
          </a:prstGeom>
          <a:noFill/>
        </p:spPr>
        <p:txBody>
          <a:bodyPr wrap="square" rtlCol="0">
            <a:spAutoFit/>
          </a:bodyPr>
          <a:lstStyle/>
          <a:p>
            <a:r>
              <a:rPr lang="en-US" sz="2800" b="1" dirty="0" err="1">
                <a:solidFill>
                  <a:schemeClr val="accent1">
                    <a:lumMod val="75000"/>
                  </a:schemeClr>
                </a:solidFill>
                <a:latin typeface="Century Gothic" panose="020B0502020202020204" pitchFamily="34" charset="0"/>
              </a:rPr>
              <a:t>Labour</a:t>
            </a:r>
            <a:r>
              <a:rPr lang="en-US" sz="2800" b="1" dirty="0">
                <a:solidFill>
                  <a:schemeClr val="accent1">
                    <a:lumMod val="75000"/>
                  </a:schemeClr>
                </a:solidFill>
                <a:latin typeface="Century Gothic" panose="020B0502020202020204" pitchFamily="34" charset="0"/>
              </a:rPr>
              <a:t> Market Analysis: </a:t>
            </a:r>
            <a:r>
              <a:rPr lang="en-US" sz="2800" dirty="0">
                <a:solidFill>
                  <a:schemeClr val="accent1">
                    <a:lumMod val="75000"/>
                  </a:schemeClr>
                </a:solidFill>
                <a:latin typeface="Century Gothic" panose="020B0502020202020204" pitchFamily="34" charset="0"/>
              </a:rPr>
              <a:t>Eastern Ontario Summary</a:t>
            </a:r>
            <a:endParaRPr lang="en-US" sz="2800" b="1" dirty="0">
              <a:solidFill>
                <a:schemeClr val="accent1">
                  <a:lumMod val="75000"/>
                </a:schemeClr>
              </a:solidFill>
              <a:latin typeface="Century Gothic" panose="020B0502020202020204" pitchFamily="34" charset="0"/>
            </a:endParaRPr>
          </a:p>
          <a:p>
            <a:pPr lvl="1"/>
            <a:endParaRPr lang="en-US" sz="2400" dirty="0">
              <a:latin typeface="Century Gothic" panose="020B0502020202020204" pitchFamily="34" charset="0"/>
            </a:endParaRPr>
          </a:p>
          <a:p>
            <a:pPr marL="800100" lvl="1" indent="-342900">
              <a:buFont typeface="Arial" panose="020B0604020202020204" pitchFamily="34" charset="0"/>
              <a:buChar char="•"/>
            </a:pPr>
            <a:endParaRPr lang="en-US" sz="2400" dirty="0">
              <a:latin typeface="Century Gothic" panose="020B0502020202020204" pitchFamily="34" charset="0"/>
            </a:endParaRPr>
          </a:p>
          <a:p>
            <a:pPr marL="800100" lvl="1" indent="-342900">
              <a:buFont typeface="Arial" panose="020B0604020202020204" pitchFamily="34" charset="0"/>
              <a:buChar char="•"/>
            </a:pPr>
            <a:endParaRPr lang="en-US" sz="2400" dirty="0">
              <a:latin typeface="Century Gothic" panose="020B0502020202020204" pitchFamily="34" charset="0"/>
            </a:endParaRPr>
          </a:p>
          <a:p>
            <a:pPr marL="800100" lvl="1" indent="-342900">
              <a:buFont typeface="Arial" panose="020B0604020202020204" pitchFamily="34" charset="0"/>
              <a:buChar char="•"/>
            </a:pPr>
            <a:endParaRPr lang="en-US" sz="2400" dirty="0">
              <a:latin typeface="Century Gothic" panose="020B0502020202020204" pitchFamily="34" charset="0"/>
            </a:endParaRPr>
          </a:p>
        </p:txBody>
      </p:sp>
      <p:sp>
        <p:nvSpPr>
          <p:cNvPr id="3" name="TextBox 2"/>
          <p:cNvSpPr txBox="1"/>
          <p:nvPr/>
        </p:nvSpPr>
        <p:spPr>
          <a:xfrm>
            <a:off x="773971" y="2328653"/>
            <a:ext cx="2800865" cy="3231654"/>
          </a:xfrm>
          <a:prstGeom prst="rect">
            <a:avLst/>
          </a:prstGeom>
          <a:noFill/>
        </p:spPr>
        <p:txBody>
          <a:bodyPr wrap="square" rtlCol="0">
            <a:spAutoFit/>
          </a:bodyPr>
          <a:lstStyle/>
          <a:p>
            <a:r>
              <a:rPr lang="en-US" sz="2400" dirty="0">
                <a:latin typeface="Century Gothic" panose="020B0502020202020204" pitchFamily="34" charset="0"/>
              </a:rPr>
              <a:t>Total of</a:t>
            </a:r>
            <a:r>
              <a:rPr lang="en-US" sz="2800" b="1" dirty="0">
                <a:solidFill>
                  <a:schemeClr val="accent5"/>
                </a:solidFill>
                <a:latin typeface="Century Gothic" panose="020B0502020202020204" pitchFamily="34" charset="0"/>
              </a:rPr>
              <a:t> 5640 </a:t>
            </a:r>
            <a:r>
              <a:rPr lang="en-US" sz="2400" u="sng" dirty="0">
                <a:latin typeface="Century Gothic" panose="020B0502020202020204" pitchFamily="34" charset="0"/>
              </a:rPr>
              <a:t>French speaking</a:t>
            </a:r>
            <a:r>
              <a:rPr lang="en-US" sz="2400" dirty="0">
                <a:latin typeface="Century Gothic" panose="020B0502020202020204" pitchFamily="34" charset="0"/>
              </a:rPr>
              <a:t>  job postings found in Eastern Ontario </a:t>
            </a:r>
            <a:r>
              <a:rPr lang="en-US" sz="2400" dirty="0" smtClean="0">
                <a:latin typeface="Century Gothic" panose="020B0502020202020204" pitchFamily="34" charset="0"/>
              </a:rPr>
              <a:t>2017, representing </a:t>
            </a:r>
            <a:r>
              <a:rPr lang="en-US" sz="3200" b="1" u="sng" dirty="0" smtClean="0">
                <a:solidFill>
                  <a:schemeClr val="accent5"/>
                </a:solidFill>
                <a:uFill>
                  <a:solidFill>
                    <a:schemeClr val="accent4"/>
                  </a:solidFill>
                </a:uFill>
                <a:latin typeface="Century Gothic" panose="020B0502020202020204" pitchFamily="34" charset="0"/>
              </a:rPr>
              <a:t>7% </a:t>
            </a:r>
            <a:r>
              <a:rPr lang="en-US" sz="2400" dirty="0" smtClean="0">
                <a:latin typeface="Century Gothic" panose="020B0502020202020204" pitchFamily="34" charset="0"/>
              </a:rPr>
              <a:t>of all job postings in this region. </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5858" y="967986"/>
            <a:ext cx="7590769" cy="5056656"/>
          </a:xfrm>
          <a:prstGeom prst="rect">
            <a:avLst/>
          </a:prstGeom>
        </p:spPr>
      </p:pic>
      <p:sp>
        <p:nvSpPr>
          <p:cNvPr id="5" name="TextBox 4"/>
          <p:cNvSpPr txBox="1"/>
          <p:nvPr/>
        </p:nvSpPr>
        <p:spPr>
          <a:xfrm>
            <a:off x="0" y="6596390"/>
            <a:ext cx="11936627" cy="261610"/>
          </a:xfrm>
          <a:prstGeom prst="rect">
            <a:avLst/>
          </a:prstGeom>
          <a:noFill/>
        </p:spPr>
        <p:txBody>
          <a:bodyPr wrap="square" rtlCol="0">
            <a:spAutoFit/>
          </a:bodyPr>
          <a:lstStyle/>
          <a:p>
            <a:r>
              <a:rPr lang="en-US" sz="1100" dirty="0">
                <a:latin typeface="+mj-lt"/>
              </a:rPr>
              <a:t>Source: Author’s calculations based on LMI report prepared for NPI by A. Bell of the Workforce Development Board (Peterborough) </a:t>
            </a:r>
          </a:p>
        </p:txBody>
      </p:sp>
    </p:spTree>
    <p:extLst>
      <p:ext uri="{BB962C8B-B14F-4D97-AF65-F5344CB8AC3E}">
        <p14:creationId xmlns:p14="http://schemas.microsoft.com/office/powerpoint/2010/main" val="3528742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6430" y="155110"/>
            <a:ext cx="9085408" cy="2000548"/>
          </a:xfrm>
          <a:prstGeom prst="rect">
            <a:avLst/>
          </a:prstGeom>
          <a:noFill/>
        </p:spPr>
        <p:txBody>
          <a:bodyPr wrap="square" rtlCol="0">
            <a:spAutoFit/>
          </a:bodyPr>
          <a:lstStyle/>
          <a:p>
            <a:r>
              <a:rPr lang="en-US" sz="2800" b="1" dirty="0" err="1">
                <a:solidFill>
                  <a:schemeClr val="accent1">
                    <a:lumMod val="75000"/>
                  </a:schemeClr>
                </a:solidFill>
                <a:latin typeface="Century Gothic" panose="020B0502020202020204" pitchFamily="34" charset="0"/>
              </a:rPr>
              <a:t>Labour</a:t>
            </a:r>
            <a:r>
              <a:rPr lang="en-US" sz="2800" b="1" dirty="0">
                <a:solidFill>
                  <a:schemeClr val="accent1">
                    <a:lumMod val="75000"/>
                  </a:schemeClr>
                </a:solidFill>
                <a:latin typeface="Century Gothic" panose="020B0502020202020204" pitchFamily="34" charset="0"/>
              </a:rPr>
              <a:t> Market Analysis: </a:t>
            </a:r>
            <a:r>
              <a:rPr lang="en-US" sz="2800" dirty="0">
                <a:solidFill>
                  <a:schemeClr val="accent1">
                    <a:lumMod val="75000"/>
                  </a:schemeClr>
                </a:solidFill>
                <a:latin typeface="Century Gothic" panose="020B0502020202020204" pitchFamily="34" charset="0"/>
              </a:rPr>
              <a:t>C-S-W Ontario Summary</a:t>
            </a:r>
            <a:endParaRPr lang="en-US" sz="2800" b="1" dirty="0">
              <a:solidFill>
                <a:schemeClr val="accent1">
                  <a:lumMod val="75000"/>
                </a:schemeClr>
              </a:solidFill>
              <a:latin typeface="Century Gothic" panose="020B0502020202020204" pitchFamily="34" charset="0"/>
            </a:endParaRPr>
          </a:p>
          <a:p>
            <a:pPr lvl="1"/>
            <a:endParaRPr lang="en-US" sz="2400" dirty="0">
              <a:latin typeface="Century Gothic" panose="020B0502020202020204" pitchFamily="34" charset="0"/>
            </a:endParaRPr>
          </a:p>
          <a:p>
            <a:pPr marL="800100" lvl="1" indent="-342900">
              <a:buFont typeface="Arial" panose="020B0604020202020204" pitchFamily="34" charset="0"/>
              <a:buChar char="•"/>
            </a:pPr>
            <a:endParaRPr lang="en-US" sz="2400" dirty="0">
              <a:latin typeface="Century Gothic" panose="020B0502020202020204" pitchFamily="34" charset="0"/>
            </a:endParaRPr>
          </a:p>
          <a:p>
            <a:pPr marL="800100" lvl="1" indent="-342900">
              <a:buFont typeface="Arial" panose="020B0604020202020204" pitchFamily="34" charset="0"/>
              <a:buChar char="•"/>
            </a:pPr>
            <a:endParaRPr lang="en-US" sz="2400" dirty="0">
              <a:latin typeface="Century Gothic" panose="020B0502020202020204" pitchFamily="34" charset="0"/>
            </a:endParaRPr>
          </a:p>
          <a:p>
            <a:pPr marL="800100" lvl="1" indent="-342900">
              <a:buFont typeface="Arial" panose="020B0604020202020204" pitchFamily="34" charset="0"/>
              <a:buChar char="•"/>
            </a:pPr>
            <a:endParaRPr lang="en-US" sz="2400" dirty="0">
              <a:latin typeface="Century Gothic" panose="020B0502020202020204" pitchFamily="34" charset="0"/>
            </a:endParaRPr>
          </a:p>
        </p:txBody>
      </p:sp>
      <p:sp>
        <p:nvSpPr>
          <p:cNvPr id="3" name="TextBox 2"/>
          <p:cNvSpPr txBox="1"/>
          <p:nvPr/>
        </p:nvSpPr>
        <p:spPr>
          <a:xfrm>
            <a:off x="808797" y="1847727"/>
            <a:ext cx="2800865" cy="3600986"/>
          </a:xfrm>
          <a:prstGeom prst="rect">
            <a:avLst/>
          </a:prstGeom>
          <a:noFill/>
        </p:spPr>
        <p:txBody>
          <a:bodyPr wrap="square" rtlCol="0">
            <a:spAutoFit/>
          </a:bodyPr>
          <a:lstStyle/>
          <a:p>
            <a:r>
              <a:rPr lang="en-US" sz="2400" dirty="0">
                <a:latin typeface="Century Gothic" panose="020B0502020202020204" pitchFamily="34" charset="0"/>
              </a:rPr>
              <a:t>Total of</a:t>
            </a:r>
            <a:r>
              <a:rPr lang="en-US" sz="2800" b="1" dirty="0">
                <a:solidFill>
                  <a:schemeClr val="accent5"/>
                </a:solidFill>
                <a:latin typeface="Century Gothic" panose="020B0502020202020204" pitchFamily="34" charset="0"/>
              </a:rPr>
              <a:t> 16 034 </a:t>
            </a:r>
            <a:r>
              <a:rPr lang="en-US" sz="2400" u="sng" dirty="0">
                <a:latin typeface="Century Gothic" panose="020B0502020202020204" pitchFamily="34" charset="0"/>
              </a:rPr>
              <a:t>French speaking</a:t>
            </a:r>
            <a:r>
              <a:rPr lang="en-US" sz="2400" dirty="0">
                <a:latin typeface="Century Gothic" panose="020B0502020202020204" pitchFamily="34" charset="0"/>
              </a:rPr>
              <a:t>  job postings found in </a:t>
            </a:r>
          </a:p>
          <a:p>
            <a:r>
              <a:rPr lang="en-US" sz="2400" dirty="0">
                <a:latin typeface="Century Gothic" panose="020B0502020202020204" pitchFamily="34" charset="0"/>
              </a:rPr>
              <a:t>C-S-W Ontario </a:t>
            </a:r>
            <a:r>
              <a:rPr lang="en-US" sz="2400" dirty="0" smtClean="0">
                <a:latin typeface="Century Gothic" panose="020B0502020202020204" pitchFamily="34" charset="0"/>
              </a:rPr>
              <a:t>2017, representing </a:t>
            </a:r>
            <a:r>
              <a:rPr lang="en-US" sz="3200" b="1" u="sng" dirty="0" smtClean="0">
                <a:solidFill>
                  <a:schemeClr val="accent5"/>
                </a:solidFill>
                <a:uFill>
                  <a:solidFill>
                    <a:schemeClr val="accent4"/>
                  </a:solidFill>
                </a:uFill>
                <a:latin typeface="Century Gothic" panose="020B0502020202020204" pitchFamily="34" charset="0"/>
              </a:rPr>
              <a:t>3%</a:t>
            </a:r>
            <a:r>
              <a:rPr lang="en-US" sz="2400" dirty="0" smtClean="0">
                <a:latin typeface="Century Gothic" panose="020B0502020202020204" pitchFamily="34" charset="0"/>
              </a:rPr>
              <a:t> of all job postings in this region. </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5095" y="953729"/>
            <a:ext cx="7552608" cy="5019651"/>
          </a:xfrm>
          <a:prstGeom prst="rect">
            <a:avLst/>
          </a:prstGeom>
        </p:spPr>
      </p:pic>
      <p:sp>
        <p:nvSpPr>
          <p:cNvPr id="5" name="TextBox 4"/>
          <p:cNvSpPr txBox="1"/>
          <p:nvPr/>
        </p:nvSpPr>
        <p:spPr>
          <a:xfrm>
            <a:off x="0" y="6596390"/>
            <a:ext cx="11936627" cy="261610"/>
          </a:xfrm>
          <a:prstGeom prst="rect">
            <a:avLst/>
          </a:prstGeom>
          <a:noFill/>
        </p:spPr>
        <p:txBody>
          <a:bodyPr wrap="square" rtlCol="0">
            <a:spAutoFit/>
          </a:bodyPr>
          <a:lstStyle/>
          <a:p>
            <a:r>
              <a:rPr lang="en-US" sz="1100" dirty="0">
                <a:latin typeface="+mj-lt"/>
              </a:rPr>
              <a:t>Source: Author’s calculations based on LMI report prepared for NPI by A. Bell of the Workforce Development Board (Peterborough) </a:t>
            </a:r>
          </a:p>
        </p:txBody>
      </p:sp>
    </p:spTree>
    <p:extLst>
      <p:ext uri="{BB962C8B-B14F-4D97-AF65-F5344CB8AC3E}">
        <p14:creationId xmlns:p14="http://schemas.microsoft.com/office/powerpoint/2010/main" val="25883103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7176" y="577549"/>
            <a:ext cx="8304803" cy="5810666"/>
          </a:xfrm>
          <a:prstGeom prst="rect">
            <a:avLst/>
          </a:prstGeom>
        </p:spPr>
      </p:pic>
      <p:sp>
        <p:nvSpPr>
          <p:cNvPr id="3" name="TextBox 2"/>
          <p:cNvSpPr txBox="1"/>
          <p:nvPr/>
        </p:nvSpPr>
        <p:spPr>
          <a:xfrm>
            <a:off x="711817" y="155764"/>
            <a:ext cx="9832615" cy="2000548"/>
          </a:xfrm>
          <a:prstGeom prst="rect">
            <a:avLst/>
          </a:prstGeom>
          <a:noFill/>
        </p:spPr>
        <p:txBody>
          <a:bodyPr wrap="square" rtlCol="0">
            <a:spAutoFit/>
          </a:bodyPr>
          <a:lstStyle/>
          <a:p>
            <a:r>
              <a:rPr lang="en-US" sz="2800" b="1" dirty="0" err="1">
                <a:solidFill>
                  <a:schemeClr val="accent1">
                    <a:lumMod val="75000"/>
                  </a:schemeClr>
                </a:solidFill>
                <a:latin typeface="Century Gothic" panose="020B0502020202020204" pitchFamily="34" charset="0"/>
              </a:rPr>
              <a:t>Labour</a:t>
            </a:r>
            <a:r>
              <a:rPr lang="en-US" sz="2800" b="1" dirty="0">
                <a:solidFill>
                  <a:schemeClr val="accent1">
                    <a:lumMod val="75000"/>
                  </a:schemeClr>
                </a:solidFill>
                <a:latin typeface="Century Gothic" panose="020B0502020202020204" pitchFamily="34" charset="0"/>
              </a:rPr>
              <a:t> Market Analysis: </a:t>
            </a:r>
            <a:r>
              <a:rPr lang="en-US" sz="2800" dirty="0">
                <a:solidFill>
                  <a:schemeClr val="accent1">
                    <a:lumMod val="75000"/>
                  </a:schemeClr>
                </a:solidFill>
                <a:latin typeface="Century Gothic" panose="020B0502020202020204" pitchFamily="34" charset="0"/>
              </a:rPr>
              <a:t>Proxy for Demand per region</a:t>
            </a:r>
            <a:endParaRPr lang="en-US" sz="2800" b="1" dirty="0">
              <a:solidFill>
                <a:schemeClr val="accent1">
                  <a:lumMod val="75000"/>
                </a:schemeClr>
              </a:solidFill>
              <a:latin typeface="Century Gothic" panose="020B0502020202020204" pitchFamily="34" charset="0"/>
            </a:endParaRPr>
          </a:p>
          <a:p>
            <a:pPr lvl="1"/>
            <a:endParaRPr lang="en-US" sz="2400" dirty="0">
              <a:latin typeface="Century Gothic" panose="020B0502020202020204" pitchFamily="34" charset="0"/>
            </a:endParaRPr>
          </a:p>
          <a:p>
            <a:pPr marL="800100" lvl="1" indent="-342900">
              <a:buFont typeface="Arial" panose="020B0604020202020204" pitchFamily="34" charset="0"/>
              <a:buChar char="•"/>
            </a:pPr>
            <a:endParaRPr lang="en-US" sz="2400" dirty="0">
              <a:latin typeface="Century Gothic" panose="020B0502020202020204" pitchFamily="34" charset="0"/>
            </a:endParaRPr>
          </a:p>
          <a:p>
            <a:pPr marL="800100" lvl="1" indent="-342900">
              <a:buFont typeface="Arial" panose="020B0604020202020204" pitchFamily="34" charset="0"/>
              <a:buChar char="•"/>
            </a:pPr>
            <a:endParaRPr lang="en-US" sz="2400" dirty="0">
              <a:latin typeface="Century Gothic" panose="020B0502020202020204" pitchFamily="34" charset="0"/>
            </a:endParaRPr>
          </a:p>
          <a:p>
            <a:pPr marL="800100" lvl="1" indent="-342900">
              <a:buFont typeface="Arial" panose="020B0604020202020204" pitchFamily="34" charset="0"/>
              <a:buChar char="•"/>
            </a:pPr>
            <a:endParaRPr lang="en-US" sz="2400" dirty="0">
              <a:latin typeface="Century Gothic" panose="020B0502020202020204" pitchFamily="34" charset="0"/>
            </a:endParaRPr>
          </a:p>
        </p:txBody>
      </p:sp>
      <p:sp>
        <p:nvSpPr>
          <p:cNvPr id="6" name="TextBox 5"/>
          <p:cNvSpPr txBox="1"/>
          <p:nvPr/>
        </p:nvSpPr>
        <p:spPr>
          <a:xfrm>
            <a:off x="0" y="6348335"/>
            <a:ext cx="11721680" cy="461665"/>
          </a:xfrm>
          <a:prstGeom prst="rect">
            <a:avLst/>
          </a:prstGeom>
          <a:noFill/>
        </p:spPr>
        <p:txBody>
          <a:bodyPr wrap="square" rtlCol="0">
            <a:spAutoFit/>
          </a:bodyPr>
          <a:lstStyle/>
          <a:p>
            <a:r>
              <a:rPr lang="en-US" sz="1200" dirty="0" smtClean="0">
                <a:latin typeface="+mj-lt"/>
              </a:rPr>
              <a:t>Source: Statistics </a:t>
            </a:r>
            <a:r>
              <a:rPr lang="en-US" sz="1200" dirty="0">
                <a:latin typeface="+mj-lt"/>
              </a:rPr>
              <a:t>Canada, Target group profile of the Francophone population, Census, 2016, and LMI report prepared for NPI by A. Bell of the Workforce </a:t>
            </a:r>
            <a:r>
              <a:rPr lang="en-US" sz="1200" dirty="0" smtClean="0">
                <a:latin typeface="+mj-lt"/>
              </a:rPr>
              <a:t>Development </a:t>
            </a:r>
            <a:r>
              <a:rPr lang="en-US" sz="1200" dirty="0">
                <a:latin typeface="+mj-lt"/>
              </a:rPr>
              <a:t>Board (Peterborough) </a:t>
            </a:r>
          </a:p>
        </p:txBody>
      </p:sp>
    </p:spTree>
    <p:extLst>
      <p:ext uri="{BB962C8B-B14F-4D97-AF65-F5344CB8AC3E}">
        <p14:creationId xmlns:p14="http://schemas.microsoft.com/office/powerpoint/2010/main" val="2816748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2434" y="345234"/>
            <a:ext cx="10862344" cy="4154984"/>
          </a:xfrm>
          <a:prstGeom prst="rect">
            <a:avLst/>
          </a:prstGeom>
          <a:noFill/>
        </p:spPr>
        <p:txBody>
          <a:bodyPr wrap="square" rtlCol="0">
            <a:spAutoFit/>
          </a:bodyPr>
          <a:lstStyle/>
          <a:p>
            <a:r>
              <a:rPr lang="en-US" sz="2800" b="1" dirty="0">
                <a:solidFill>
                  <a:schemeClr val="accent1">
                    <a:lumMod val="75000"/>
                  </a:schemeClr>
                </a:solidFill>
                <a:latin typeface="Century Gothic" panose="020B0502020202020204" pitchFamily="34" charset="0"/>
              </a:rPr>
              <a:t>Data &amp; Descriptive Statistics</a:t>
            </a:r>
          </a:p>
          <a:p>
            <a:pPr lvl="1"/>
            <a:endParaRPr lang="en-US" sz="2800" dirty="0">
              <a:latin typeface="Century Gothic" panose="020B0502020202020204" pitchFamily="34" charset="0"/>
            </a:endParaRPr>
          </a:p>
          <a:p>
            <a:pPr lvl="1"/>
            <a:r>
              <a:rPr lang="en-US" sz="2800" dirty="0">
                <a:latin typeface="Century Gothic" panose="020B0502020202020204" pitchFamily="34" charset="0"/>
              </a:rPr>
              <a:t>Francophones make up:</a:t>
            </a:r>
          </a:p>
          <a:p>
            <a:pPr lvl="1"/>
            <a:endParaRPr lang="en-US" sz="2800" dirty="0">
              <a:latin typeface="Century Gothic" panose="020B0502020202020204" pitchFamily="34" charset="0"/>
            </a:endParaRPr>
          </a:p>
          <a:p>
            <a:pPr marL="914400" lvl="1" indent="-457200">
              <a:buFont typeface="Arial" panose="020B0604020202020204" pitchFamily="34" charset="0"/>
              <a:buChar char="•"/>
            </a:pPr>
            <a:r>
              <a:rPr lang="en-US" sz="3200" b="1" dirty="0">
                <a:latin typeface="Century Gothic" panose="020B0502020202020204" pitchFamily="34" charset="0"/>
              </a:rPr>
              <a:t>17% </a:t>
            </a:r>
            <a:r>
              <a:rPr lang="en-US" sz="2800" dirty="0">
                <a:latin typeface="Century Gothic" panose="020B0502020202020204" pitchFamily="34" charset="0"/>
              </a:rPr>
              <a:t>of the population in </a:t>
            </a:r>
            <a:r>
              <a:rPr lang="en-US" sz="2800" b="1" u="sng" dirty="0">
                <a:uFill>
                  <a:solidFill>
                    <a:schemeClr val="accent4"/>
                  </a:solidFill>
                </a:uFill>
                <a:latin typeface="Century Gothic" panose="020B0502020202020204" pitchFamily="34" charset="0"/>
              </a:rPr>
              <a:t>Northern Ontario</a:t>
            </a:r>
          </a:p>
          <a:p>
            <a:pPr marL="914400" lvl="1" indent="-457200">
              <a:buFont typeface="Arial" panose="020B0604020202020204" pitchFamily="34" charset="0"/>
              <a:buChar char="•"/>
            </a:pPr>
            <a:endParaRPr lang="en-US" sz="2800" dirty="0">
              <a:latin typeface="Century Gothic" panose="020B0502020202020204" pitchFamily="34" charset="0"/>
            </a:endParaRPr>
          </a:p>
          <a:p>
            <a:pPr marL="914400" lvl="1" indent="-457200">
              <a:buFont typeface="Arial" panose="020B0604020202020204" pitchFamily="34" charset="0"/>
              <a:buChar char="•"/>
            </a:pPr>
            <a:r>
              <a:rPr lang="en-US" sz="3200" b="1" dirty="0">
                <a:latin typeface="Century Gothic" panose="020B0502020202020204" pitchFamily="34" charset="0"/>
              </a:rPr>
              <a:t>16% </a:t>
            </a:r>
            <a:r>
              <a:rPr lang="en-US" sz="2800" dirty="0">
                <a:latin typeface="Century Gothic" panose="020B0502020202020204" pitchFamily="34" charset="0"/>
              </a:rPr>
              <a:t>of the population in </a:t>
            </a:r>
            <a:r>
              <a:rPr lang="en-US" sz="2800" b="1" u="sng" dirty="0">
                <a:uFill>
                  <a:solidFill>
                    <a:schemeClr val="accent4"/>
                  </a:solidFill>
                </a:uFill>
                <a:latin typeface="Century Gothic" panose="020B0502020202020204" pitchFamily="34" charset="0"/>
              </a:rPr>
              <a:t>Eastern Ontario</a:t>
            </a:r>
          </a:p>
          <a:p>
            <a:pPr marL="914400" lvl="1" indent="-457200">
              <a:buFont typeface="Arial" panose="020B0604020202020204" pitchFamily="34" charset="0"/>
              <a:buChar char="•"/>
            </a:pPr>
            <a:endParaRPr lang="en-US" sz="2800" dirty="0">
              <a:latin typeface="Century Gothic" panose="020B0502020202020204" pitchFamily="34" charset="0"/>
            </a:endParaRPr>
          </a:p>
          <a:p>
            <a:pPr marL="914400" lvl="1" indent="-457200">
              <a:buFont typeface="Arial" panose="020B0604020202020204" pitchFamily="34" charset="0"/>
              <a:buChar char="•"/>
            </a:pPr>
            <a:r>
              <a:rPr lang="en-US" sz="3200" b="1" dirty="0">
                <a:latin typeface="Century Gothic" panose="020B0502020202020204" pitchFamily="34" charset="0"/>
              </a:rPr>
              <a:t>2% </a:t>
            </a:r>
            <a:r>
              <a:rPr lang="en-US" sz="2800" dirty="0">
                <a:latin typeface="Century Gothic" panose="020B0502020202020204" pitchFamily="34" charset="0"/>
              </a:rPr>
              <a:t>of the population in </a:t>
            </a:r>
            <a:r>
              <a:rPr lang="en-US" sz="2800" b="1" u="sng" dirty="0">
                <a:uFill>
                  <a:solidFill>
                    <a:schemeClr val="accent4"/>
                  </a:solidFill>
                </a:uFill>
                <a:latin typeface="Century Gothic" panose="020B0502020202020204" pitchFamily="34" charset="0"/>
              </a:rPr>
              <a:t>Central-South-West</a:t>
            </a:r>
          </a:p>
        </p:txBody>
      </p:sp>
      <p:sp>
        <p:nvSpPr>
          <p:cNvPr id="4" name="TextBox 3"/>
          <p:cNvSpPr txBox="1"/>
          <p:nvPr/>
        </p:nvSpPr>
        <p:spPr>
          <a:xfrm>
            <a:off x="0" y="6396335"/>
            <a:ext cx="11721680" cy="461665"/>
          </a:xfrm>
          <a:prstGeom prst="rect">
            <a:avLst/>
          </a:prstGeom>
          <a:noFill/>
        </p:spPr>
        <p:txBody>
          <a:bodyPr wrap="square" rtlCol="0">
            <a:spAutoFit/>
          </a:bodyPr>
          <a:lstStyle/>
          <a:p>
            <a:r>
              <a:rPr lang="en-US" sz="1200" dirty="0" smtClean="0">
                <a:latin typeface="+mj-lt"/>
              </a:rPr>
              <a:t>Source: Author's </a:t>
            </a:r>
            <a:r>
              <a:rPr lang="en-US" sz="1200" dirty="0">
                <a:latin typeface="+mj-lt"/>
              </a:rPr>
              <a:t>calculations based on Statistics Canada, Target group profile of the Francophone population, Census, 2016, and Authors calculations based on Statistics Canada, Census of Population, 2016</a:t>
            </a:r>
          </a:p>
        </p:txBody>
      </p:sp>
    </p:spTree>
    <p:extLst>
      <p:ext uri="{BB962C8B-B14F-4D97-AF65-F5344CB8AC3E}">
        <p14:creationId xmlns:p14="http://schemas.microsoft.com/office/powerpoint/2010/main" val="22906388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8250" y="98099"/>
            <a:ext cx="11447231" cy="2000548"/>
          </a:xfrm>
          <a:prstGeom prst="rect">
            <a:avLst/>
          </a:prstGeom>
          <a:noFill/>
        </p:spPr>
        <p:txBody>
          <a:bodyPr wrap="square" rtlCol="0">
            <a:spAutoFit/>
          </a:bodyPr>
          <a:lstStyle/>
          <a:p>
            <a:r>
              <a:rPr lang="en-US" sz="2800" b="1" dirty="0" err="1">
                <a:solidFill>
                  <a:schemeClr val="accent1">
                    <a:lumMod val="75000"/>
                  </a:schemeClr>
                </a:solidFill>
                <a:latin typeface="Century Gothic" panose="020B0502020202020204" pitchFamily="34" charset="0"/>
              </a:rPr>
              <a:t>Labour</a:t>
            </a:r>
            <a:r>
              <a:rPr lang="en-US" sz="2800" b="1" dirty="0">
                <a:solidFill>
                  <a:schemeClr val="accent1">
                    <a:lumMod val="75000"/>
                  </a:schemeClr>
                </a:solidFill>
                <a:latin typeface="Century Gothic" panose="020B0502020202020204" pitchFamily="34" charset="0"/>
              </a:rPr>
              <a:t> Market Analysis: </a:t>
            </a:r>
            <a:r>
              <a:rPr lang="en-US" sz="2800" dirty="0">
                <a:solidFill>
                  <a:schemeClr val="accent1">
                    <a:lumMod val="75000"/>
                  </a:schemeClr>
                </a:solidFill>
                <a:latin typeface="Century Gothic" panose="020B0502020202020204" pitchFamily="34" charset="0"/>
              </a:rPr>
              <a:t>Who is working in French?</a:t>
            </a:r>
            <a:r>
              <a:rPr lang="en-US" sz="2800" b="1" dirty="0">
                <a:solidFill>
                  <a:schemeClr val="accent1">
                    <a:lumMod val="75000"/>
                  </a:schemeClr>
                </a:solidFill>
                <a:latin typeface="Century Gothic" panose="020B0502020202020204" pitchFamily="34" charset="0"/>
              </a:rPr>
              <a:t> </a:t>
            </a:r>
          </a:p>
          <a:p>
            <a:pPr lvl="1"/>
            <a:endParaRPr lang="en-US" sz="2400" dirty="0">
              <a:latin typeface="Century Gothic" panose="020B0502020202020204" pitchFamily="34" charset="0"/>
            </a:endParaRPr>
          </a:p>
          <a:p>
            <a:pPr marL="800100" lvl="1" indent="-342900">
              <a:buFont typeface="Arial" panose="020B0604020202020204" pitchFamily="34" charset="0"/>
              <a:buChar char="•"/>
            </a:pPr>
            <a:endParaRPr lang="en-US" sz="2400" dirty="0">
              <a:latin typeface="Century Gothic" panose="020B0502020202020204" pitchFamily="34" charset="0"/>
            </a:endParaRPr>
          </a:p>
          <a:p>
            <a:pPr marL="800100" lvl="1" indent="-342900">
              <a:buFont typeface="Arial" panose="020B0604020202020204" pitchFamily="34" charset="0"/>
              <a:buChar char="•"/>
            </a:pPr>
            <a:endParaRPr lang="en-US" sz="2400" dirty="0">
              <a:latin typeface="Century Gothic" panose="020B0502020202020204" pitchFamily="34" charset="0"/>
            </a:endParaRPr>
          </a:p>
          <a:p>
            <a:pPr marL="800100" lvl="1" indent="-342900">
              <a:buFont typeface="Arial" panose="020B0604020202020204" pitchFamily="34" charset="0"/>
              <a:buChar char="•"/>
            </a:pPr>
            <a:endParaRPr lang="en-US" sz="2400" dirty="0">
              <a:latin typeface="Century Gothic" panose="020B0502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5594" y="656105"/>
            <a:ext cx="8817827" cy="5856304"/>
          </a:xfrm>
          <a:prstGeom prst="rect">
            <a:avLst/>
          </a:prstGeom>
        </p:spPr>
      </p:pic>
      <p:sp>
        <p:nvSpPr>
          <p:cNvPr id="5" name="TextBox 4"/>
          <p:cNvSpPr txBox="1"/>
          <p:nvPr/>
        </p:nvSpPr>
        <p:spPr>
          <a:xfrm>
            <a:off x="0" y="6396335"/>
            <a:ext cx="11721680" cy="461665"/>
          </a:xfrm>
          <a:prstGeom prst="rect">
            <a:avLst/>
          </a:prstGeom>
          <a:noFill/>
        </p:spPr>
        <p:txBody>
          <a:bodyPr wrap="square" rtlCol="0">
            <a:spAutoFit/>
          </a:bodyPr>
          <a:lstStyle/>
          <a:p>
            <a:r>
              <a:rPr lang="en-US" sz="1200" dirty="0" smtClean="0">
                <a:latin typeface="+mj-lt"/>
              </a:rPr>
              <a:t>Source: Author's </a:t>
            </a:r>
            <a:r>
              <a:rPr lang="en-US" sz="1200" dirty="0">
                <a:latin typeface="+mj-lt"/>
              </a:rPr>
              <a:t>calculations based on Statistics Canada, Target group profile of the Francophone population, Census, 2016, and Authors calculations based on Statistics Canada, Census of Population, 2016</a:t>
            </a:r>
          </a:p>
        </p:txBody>
      </p:sp>
    </p:spTree>
    <p:extLst>
      <p:ext uri="{BB962C8B-B14F-4D97-AF65-F5344CB8AC3E}">
        <p14:creationId xmlns:p14="http://schemas.microsoft.com/office/powerpoint/2010/main" val="7961264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1201" y="61605"/>
            <a:ext cx="10681112" cy="2000548"/>
          </a:xfrm>
          <a:prstGeom prst="rect">
            <a:avLst/>
          </a:prstGeom>
          <a:noFill/>
        </p:spPr>
        <p:txBody>
          <a:bodyPr wrap="square" rtlCol="0">
            <a:spAutoFit/>
          </a:bodyPr>
          <a:lstStyle/>
          <a:p>
            <a:r>
              <a:rPr lang="en-US" sz="2800" b="1" dirty="0" err="1">
                <a:solidFill>
                  <a:schemeClr val="accent1">
                    <a:lumMod val="75000"/>
                  </a:schemeClr>
                </a:solidFill>
                <a:latin typeface="Century Gothic" panose="020B0502020202020204" pitchFamily="34" charset="0"/>
              </a:rPr>
              <a:t>Labour</a:t>
            </a:r>
            <a:r>
              <a:rPr lang="en-US" sz="2800" b="1" dirty="0">
                <a:solidFill>
                  <a:schemeClr val="accent1">
                    <a:lumMod val="75000"/>
                  </a:schemeClr>
                </a:solidFill>
                <a:latin typeface="Century Gothic" panose="020B0502020202020204" pitchFamily="34" charset="0"/>
              </a:rPr>
              <a:t> Market Analysis: </a:t>
            </a:r>
            <a:r>
              <a:rPr lang="en-US" sz="2800" dirty="0">
                <a:solidFill>
                  <a:schemeClr val="accent1">
                    <a:lumMod val="75000"/>
                  </a:schemeClr>
                </a:solidFill>
                <a:latin typeface="Century Gothic" panose="020B0502020202020204" pitchFamily="34" charset="0"/>
              </a:rPr>
              <a:t>Occupation demand per region</a:t>
            </a:r>
            <a:endParaRPr lang="en-US" sz="2800" b="1" dirty="0">
              <a:solidFill>
                <a:schemeClr val="accent1">
                  <a:lumMod val="75000"/>
                </a:schemeClr>
              </a:solidFill>
              <a:latin typeface="Century Gothic" panose="020B0502020202020204" pitchFamily="34" charset="0"/>
            </a:endParaRPr>
          </a:p>
          <a:p>
            <a:pPr lvl="1"/>
            <a:endParaRPr lang="en-US" sz="2400" dirty="0">
              <a:latin typeface="Century Gothic" panose="020B0502020202020204" pitchFamily="34" charset="0"/>
            </a:endParaRPr>
          </a:p>
          <a:p>
            <a:pPr marL="800100" lvl="1" indent="-342900">
              <a:buFont typeface="Arial" panose="020B0604020202020204" pitchFamily="34" charset="0"/>
              <a:buChar char="•"/>
            </a:pPr>
            <a:endParaRPr lang="en-US" sz="2400" dirty="0">
              <a:latin typeface="Century Gothic" panose="020B0502020202020204" pitchFamily="34" charset="0"/>
            </a:endParaRPr>
          </a:p>
          <a:p>
            <a:pPr marL="800100" lvl="1" indent="-342900">
              <a:buFont typeface="Arial" panose="020B0604020202020204" pitchFamily="34" charset="0"/>
              <a:buChar char="•"/>
            </a:pPr>
            <a:endParaRPr lang="en-US" sz="2400" dirty="0">
              <a:latin typeface="Century Gothic" panose="020B0502020202020204" pitchFamily="34" charset="0"/>
            </a:endParaRPr>
          </a:p>
          <a:p>
            <a:pPr marL="800100" lvl="1" indent="-342900">
              <a:buFont typeface="Arial" panose="020B0604020202020204" pitchFamily="34" charset="0"/>
              <a:buChar char="•"/>
            </a:pPr>
            <a:endParaRPr lang="en-US" sz="2400" dirty="0">
              <a:latin typeface="Century Gothic" panose="020B0502020202020204" pitchFamily="34" charset="0"/>
            </a:endParaRPr>
          </a:p>
        </p:txBody>
      </p:sp>
      <p:sp>
        <p:nvSpPr>
          <p:cNvPr id="5" name="TextBox 4"/>
          <p:cNvSpPr txBox="1"/>
          <p:nvPr/>
        </p:nvSpPr>
        <p:spPr>
          <a:xfrm>
            <a:off x="223685" y="2593246"/>
            <a:ext cx="2538471" cy="1323439"/>
          </a:xfrm>
          <a:prstGeom prst="rect">
            <a:avLst/>
          </a:prstGeom>
          <a:solidFill>
            <a:schemeClr val="accent1">
              <a:lumMod val="20000"/>
              <a:lumOff val="80000"/>
            </a:schemeClr>
          </a:solidFill>
          <a:ln w="76200">
            <a:solidFill>
              <a:schemeClr val="accent1"/>
            </a:solidFill>
          </a:ln>
        </p:spPr>
        <p:txBody>
          <a:bodyPr wrap="square" rtlCol="0">
            <a:spAutoFit/>
          </a:bodyPr>
          <a:lstStyle/>
          <a:p>
            <a:pPr algn="ctr"/>
            <a:r>
              <a:rPr lang="en-US" sz="4000" b="1" dirty="0">
                <a:latin typeface="+mj-lt"/>
              </a:rPr>
              <a:t>Northern Ontario</a:t>
            </a:r>
          </a:p>
        </p:txBody>
      </p:sp>
      <p:cxnSp>
        <p:nvCxnSpPr>
          <p:cNvPr id="7" name="Straight Arrow Connector 6"/>
          <p:cNvCxnSpPr>
            <a:cxnSpLocks/>
            <a:stCxn id="5" idx="3"/>
            <a:endCxn id="16" idx="3"/>
          </p:cNvCxnSpPr>
          <p:nvPr/>
        </p:nvCxnSpPr>
        <p:spPr>
          <a:xfrm flipV="1">
            <a:off x="2762156" y="2688619"/>
            <a:ext cx="1379512" cy="56634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a:stCxn id="5" idx="3"/>
            <a:endCxn id="19" idx="2"/>
          </p:cNvCxnSpPr>
          <p:nvPr/>
        </p:nvCxnSpPr>
        <p:spPr>
          <a:xfrm flipV="1">
            <a:off x="2762156" y="3245866"/>
            <a:ext cx="4785257" cy="91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3"/>
            <a:endCxn id="25" idx="1"/>
          </p:cNvCxnSpPr>
          <p:nvPr/>
        </p:nvCxnSpPr>
        <p:spPr>
          <a:xfrm>
            <a:off x="2762156" y="3254966"/>
            <a:ext cx="1466049" cy="82816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414985" y="875071"/>
            <a:ext cx="4962099" cy="2124704"/>
          </a:xfrm>
          <a:prstGeom prst="ellipse">
            <a:avLst/>
          </a:prstGeom>
          <a:solidFill>
            <a:schemeClr val="accent4">
              <a:lumMod val="40000"/>
              <a:lumOff val="6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mj-lt"/>
              </a:rPr>
              <a:t>UNIQUE TO THE NORTH:</a:t>
            </a:r>
          </a:p>
          <a:p>
            <a:pPr algn="ctr"/>
            <a:r>
              <a:rPr lang="en-US" sz="2400" b="1" dirty="0">
                <a:solidFill>
                  <a:schemeClr val="accent5"/>
                </a:solidFill>
                <a:latin typeface="+mj-lt"/>
              </a:rPr>
              <a:t>7% </a:t>
            </a:r>
            <a:r>
              <a:rPr lang="en-US" sz="1600" dirty="0">
                <a:solidFill>
                  <a:schemeClr val="tx1"/>
                </a:solidFill>
                <a:latin typeface="+mj-lt"/>
              </a:rPr>
              <a:t>of the total demand for francophone workers in Northern Ontario is in the occupation </a:t>
            </a:r>
            <a:r>
              <a:rPr lang="en-US" sz="1600" i="1" dirty="0">
                <a:solidFill>
                  <a:schemeClr val="accent5"/>
                </a:solidFill>
                <a:latin typeface="+mj-lt"/>
              </a:rPr>
              <a:t>Industrial &amp; Manufacturing Engineers (NOC 2141)</a:t>
            </a:r>
            <a:r>
              <a:rPr lang="en-US" sz="1600" i="1" dirty="0">
                <a:solidFill>
                  <a:schemeClr val="tx1"/>
                </a:solidFill>
                <a:latin typeface="+mj-lt"/>
              </a:rPr>
              <a:t>, </a:t>
            </a:r>
            <a:r>
              <a:rPr lang="en-US" sz="1600" dirty="0">
                <a:solidFill>
                  <a:schemeClr val="tx1"/>
                </a:solidFill>
                <a:latin typeface="+mj-lt"/>
              </a:rPr>
              <a:t>compared to </a:t>
            </a:r>
            <a:r>
              <a:rPr lang="en-US" sz="1600" b="1" dirty="0">
                <a:solidFill>
                  <a:schemeClr val="accent5"/>
                </a:solidFill>
                <a:latin typeface="+mj-lt"/>
              </a:rPr>
              <a:t>&lt;0.5% </a:t>
            </a:r>
            <a:r>
              <a:rPr lang="en-US" sz="1600" dirty="0">
                <a:solidFill>
                  <a:schemeClr val="tx1"/>
                </a:solidFill>
                <a:latin typeface="+mj-lt"/>
              </a:rPr>
              <a:t>in the East and C-S-W</a:t>
            </a:r>
            <a:endParaRPr lang="en-US" sz="1600" i="1" dirty="0">
              <a:solidFill>
                <a:schemeClr val="tx1"/>
              </a:solidFill>
              <a:latin typeface="+mj-lt"/>
            </a:endParaRPr>
          </a:p>
        </p:txBody>
      </p:sp>
      <p:sp>
        <p:nvSpPr>
          <p:cNvPr id="19" name="Oval 18"/>
          <p:cNvSpPr/>
          <p:nvPr/>
        </p:nvSpPr>
        <p:spPr>
          <a:xfrm>
            <a:off x="7547413" y="2052647"/>
            <a:ext cx="4637633" cy="2386437"/>
          </a:xfrm>
          <a:prstGeom prst="ellipse">
            <a:avLst/>
          </a:prstGeom>
          <a:solidFill>
            <a:schemeClr val="accent4">
              <a:lumMod val="40000"/>
              <a:lumOff val="6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j-lt"/>
              </a:rPr>
              <a:t>The occupation with the </a:t>
            </a:r>
            <a:r>
              <a:rPr lang="en-US" b="1" dirty="0">
                <a:solidFill>
                  <a:schemeClr val="accent5"/>
                </a:solidFill>
                <a:latin typeface="+mj-lt"/>
              </a:rPr>
              <a:t>highest</a:t>
            </a:r>
            <a:r>
              <a:rPr lang="en-US" sz="1600" dirty="0">
                <a:solidFill>
                  <a:schemeClr val="tx1"/>
                </a:solidFill>
                <a:latin typeface="+mj-lt"/>
              </a:rPr>
              <a:t> total demand for francophone workers in the North is, </a:t>
            </a:r>
            <a:r>
              <a:rPr lang="en-US" sz="1600" i="1" dirty="0">
                <a:solidFill>
                  <a:schemeClr val="accent5"/>
                </a:solidFill>
                <a:latin typeface="+mj-lt"/>
              </a:rPr>
              <a:t>Other customer and information services representatives (NOC 6552)</a:t>
            </a:r>
            <a:r>
              <a:rPr lang="en-US" sz="1600" dirty="0">
                <a:solidFill>
                  <a:schemeClr val="accent5"/>
                </a:solidFill>
                <a:latin typeface="+mj-lt"/>
              </a:rPr>
              <a:t>, </a:t>
            </a:r>
            <a:r>
              <a:rPr lang="en-US" sz="1600" dirty="0">
                <a:solidFill>
                  <a:schemeClr val="tx1"/>
                </a:solidFill>
                <a:latin typeface="+mj-lt"/>
              </a:rPr>
              <a:t>at </a:t>
            </a:r>
            <a:r>
              <a:rPr lang="en-US" sz="2000" b="1" dirty="0">
                <a:solidFill>
                  <a:schemeClr val="accent5"/>
                </a:solidFill>
                <a:latin typeface="+mj-lt"/>
              </a:rPr>
              <a:t>26% </a:t>
            </a:r>
            <a:r>
              <a:rPr lang="en-US" sz="1600" dirty="0">
                <a:solidFill>
                  <a:schemeClr val="tx1"/>
                </a:solidFill>
                <a:latin typeface="+mj-lt"/>
              </a:rPr>
              <a:t>compared to </a:t>
            </a:r>
            <a:r>
              <a:rPr lang="en-US" sz="1600" b="1" dirty="0">
                <a:solidFill>
                  <a:schemeClr val="accent5"/>
                </a:solidFill>
                <a:latin typeface="+mj-lt"/>
              </a:rPr>
              <a:t>22% </a:t>
            </a:r>
            <a:r>
              <a:rPr lang="en-US" sz="1600" dirty="0">
                <a:solidFill>
                  <a:schemeClr val="tx1"/>
                </a:solidFill>
                <a:latin typeface="+mj-lt"/>
              </a:rPr>
              <a:t>in the C-S-W &amp; </a:t>
            </a:r>
            <a:r>
              <a:rPr lang="en-US" sz="1600" b="1" dirty="0">
                <a:solidFill>
                  <a:schemeClr val="accent5"/>
                </a:solidFill>
                <a:latin typeface="+mj-lt"/>
              </a:rPr>
              <a:t>11%</a:t>
            </a:r>
            <a:r>
              <a:rPr lang="en-US" sz="1600" dirty="0">
                <a:solidFill>
                  <a:schemeClr val="tx1"/>
                </a:solidFill>
                <a:latin typeface="+mj-lt"/>
              </a:rPr>
              <a:t> in the East</a:t>
            </a:r>
            <a:endParaRPr lang="en-US" sz="2000" dirty="0">
              <a:solidFill>
                <a:schemeClr val="tx1"/>
              </a:solidFill>
              <a:latin typeface="+mj-lt"/>
            </a:endParaRPr>
          </a:p>
        </p:txBody>
      </p:sp>
      <p:sp>
        <p:nvSpPr>
          <p:cNvPr id="25" name="Oval 24"/>
          <p:cNvSpPr/>
          <p:nvPr/>
        </p:nvSpPr>
        <p:spPr>
          <a:xfrm>
            <a:off x="3551856" y="3740242"/>
            <a:ext cx="4618401" cy="2341410"/>
          </a:xfrm>
          <a:prstGeom prst="ellipse">
            <a:avLst/>
          </a:prstGeom>
          <a:solidFill>
            <a:schemeClr val="accent4">
              <a:lumMod val="40000"/>
              <a:lumOff val="6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accent5"/>
              </a:solidFill>
              <a:latin typeface="+mj-lt"/>
            </a:endParaRPr>
          </a:p>
          <a:p>
            <a:pPr algn="ctr"/>
            <a:r>
              <a:rPr lang="en-US" sz="1600" dirty="0">
                <a:solidFill>
                  <a:schemeClr val="tx1"/>
                </a:solidFill>
                <a:latin typeface="+mj-lt"/>
              </a:rPr>
              <a:t>The occupation with the </a:t>
            </a:r>
            <a:r>
              <a:rPr lang="en-US" b="1" dirty="0">
                <a:solidFill>
                  <a:schemeClr val="accent5"/>
                </a:solidFill>
                <a:latin typeface="+mj-lt"/>
              </a:rPr>
              <a:t>second highest</a:t>
            </a:r>
            <a:r>
              <a:rPr lang="en-US" sz="1600" dirty="0">
                <a:solidFill>
                  <a:schemeClr val="tx1"/>
                </a:solidFill>
                <a:latin typeface="+mj-lt"/>
              </a:rPr>
              <a:t> total demand for francophone workers in the North is, </a:t>
            </a:r>
            <a:r>
              <a:rPr lang="en-US" sz="1600" i="1" dirty="0">
                <a:solidFill>
                  <a:schemeClr val="accent5"/>
                </a:solidFill>
                <a:latin typeface="+mj-lt"/>
              </a:rPr>
              <a:t>Retail salespersons (NOC 6421), </a:t>
            </a:r>
            <a:r>
              <a:rPr lang="en-US" sz="1600" dirty="0">
                <a:solidFill>
                  <a:schemeClr val="tx1"/>
                </a:solidFill>
                <a:latin typeface="+mj-lt"/>
              </a:rPr>
              <a:t>at </a:t>
            </a:r>
            <a:r>
              <a:rPr lang="en-US" sz="2000" b="1" dirty="0">
                <a:solidFill>
                  <a:schemeClr val="accent5"/>
                </a:solidFill>
                <a:latin typeface="+mj-lt"/>
              </a:rPr>
              <a:t>12% </a:t>
            </a:r>
            <a:r>
              <a:rPr lang="en-US" sz="1600" dirty="0">
                <a:solidFill>
                  <a:schemeClr val="tx1"/>
                </a:solidFill>
                <a:latin typeface="+mj-lt"/>
              </a:rPr>
              <a:t>, compared to11% in the C-S-W &amp; </a:t>
            </a:r>
            <a:r>
              <a:rPr lang="en-US" sz="1600" b="1" dirty="0">
                <a:solidFill>
                  <a:schemeClr val="accent5"/>
                </a:solidFill>
                <a:latin typeface="+mj-lt"/>
              </a:rPr>
              <a:t>7% </a:t>
            </a:r>
            <a:r>
              <a:rPr lang="en-US" sz="1600" dirty="0">
                <a:solidFill>
                  <a:schemeClr val="tx1"/>
                </a:solidFill>
                <a:latin typeface="+mj-lt"/>
              </a:rPr>
              <a:t>in the East</a:t>
            </a:r>
          </a:p>
          <a:p>
            <a:pPr algn="ctr"/>
            <a:endParaRPr lang="en-US" sz="1600" b="1" dirty="0">
              <a:solidFill>
                <a:schemeClr val="tx1"/>
              </a:solidFill>
              <a:latin typeface="+mj-lt"/>
            </a:endParaRPr>
          </a:p>
        </p:txBody>
      </p:sp>
      <p:sp>
        <p:nvSpPr>
          <p:cNvPr id="61" name="TextBox 60"/>
          <p:cNvSpPr txBox="1"/>
          <p:nvPr/>
        </p:nvSpPr>
        <p:spPr>
          <a:xfrm>
            <a:off x="0" y="6596390"/>
            <a:ext cx="11936627" cy="261610"/>
          </a:xfrm>
          <a:prstGeom prst="rect">
            <a:avLst/>
          </a:prstGeom>
          <a:noFill/>
        </p:spPr>
        <p:txBody>
          <a:bodyPr wrap="square" rtlCol="0">
            <a:spAutoFit/>
          </a:bodyPr>
          <a:lstStyle/>
          <a:p>
            <a:r>
              <a:rPr lang="en-US" sz="1100" dirty="0">
                <a:latin typeface="+mj-lt"/>
              </a:rPr>
              <a:t>Source: Author’s calculations based on LMI report prepared for NPI by A. Bell of the Workforce Development Board (Peterborough) </a:t>
            </a:r>
          </a:p>
        </p:txBody>
      </p:sp>
      <p:sp>
        <p:nvSpPr>
          <p:cNvPr id="62" name="Down Arrow 61"/>
          <p:cNvSpPr/>
          <p:nvPr/>
        </p:nvSpPr>
        <p:spPr>
          <a:xfrm>
            <a:off x="9159447" y="4424173"/>
            <a:ext cx="1413563" cy="464735"/>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8808740" y="4910947"/>
            <a:ext cx="2114975" cy="1345287"/>
          </a:xfrm>
          <a:prstGeom prst="roundRect">
            <a:avLst/>
          </a:prstGeom>
          <a:solidFill>
            <a:schemeClr val="accent1">
              <a:lumMod val="40000"/>
              <a:lumOff val="6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j-lt"/>
              </a:rPr>
              <a:t>This occupation represents the highest total demand in </a:t>
            </a:r>
            <a:r>
              <a:rPr lang="en-US" sz="1600" b="1" dirty="0">
                <a:solidFill>
                  <a:schemeClr val="tx1"/>
                </a:solidFill>
                <a:latin typeface="+mj-lt"/>
              </a:rPr>
              <a:t>all 3 </a:t>
            </a:r>
            <a:r>
              <a:rPr lang="en-US" sz="1600" dirty="0">
                <a:solidFill>
                  <a:schemeClr val="tx1"/>
                </a:solidFill>
                <a:latin typeface="+mj-lt"/>
              </a:rPr>
              <a:t>regions</a:t>
            </a:r>
          </a:p>
        </p:txBody>
      </p:sp>
    </p:spTree>
    <p:extLst>
      <p:ext uri="{BB962C8B-B14F-4D97-AF65-F5344CB8AC3E}">
        <p14:creationId xmlns:p14="http://schemas.microsoft.com/office/powerpoint/2010/main" val="289905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9" grpId="0" animBg="1"/>
      <p:bldP spid="25" grpId="0" animBg="1"/>
      <p:bldP spid="62" grpId="0" animBg="1"/>
      <p:bldP spid="6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1201" y="61605"/>
            <a:ext cx="10681112" cy="1631216"/>
          </a:xfrm>
          <a:prstGeom prst="rect">
            <a:avLst/>
          </a:prstGeom>
          <a:noFill/>
        </p:spPr>
        <p:txBody>
          <a:bodyPr wrap="square" rtlCol="0">
            <a:spAutoFit/>
          </a:bodyPr>
          <a:lstStyle/>
          <a:p>
            <a:r>
              <a:rPr lang="en-US" sz="2800" b="1" dirty="0" err="1">
                <a:solidFill>
                  <a:schemeClr val="accent1">
                    <a:lumMod val="75000"/>
                  </a:schemeClr>
                </a:solidFill>
                <a:latin typeface="Century Gothic" panose="020B0502020202020204" pitchFamily="34" charset="0"/>
              </a:rPr>
              <a:t>Labour</a:t>
            </a:r>
            <a:r>
              <a:rPr lang="en-US" sz="2800" b="1" dirty="0">
                <a:solidFill>
                  <a:schemeClr val="accent1">
                    <a:lumMod val="75000"/>
                  </a:schemeClr>
                </a:solidFill>
                <a:latin typeface="Century Gothic" panose="020B0502020202020204" pitchFamily="34" charset="0"/>
              </a:rPr>
              <a:t> Market Analysis: </a:t>
            </a:r>
            <a:r>
              <a:rPr lang="en-US" sz="2800" dirty="0">
                <a:solidFill>
                  <a:schemeClr val="accent1">
                    <a:lumMod val="75000"/>
                  </a:schemeClr>
                </a:solidFill>
                <a:latin typeface="Century Gothic" panose="020B0502020202020204" pitchFamily="34" charset="0"/>
              </a:rPr>
              <a:t>Occupation demand per region</a:t>
            </a:r>
            <a:endParaRPr lang="en-US" sz="2400" dirty="0">
              <a:latin typeface="Century Gothic" panose="020B0502020202020204" pitchFamily="34" charset="0"/>
            </a:endParaRPr>
          </a:p>
          <a:p>
            <a:pPr marL="800100" lvl="1" indent="-342900">
              <a:buFont typeface="Arial" panose="020B0604020202020204" pitchFamily="34" charset="0"/>
              <a:buChar char="•"/>
            </a:pPr>
            <a:endParaRPr lang="en-US" sz="2400" dirty="0">
              <a:latin typeface="Century Gothic" panose="020B0502020202020204" pitchFamily="34" charset="0"/>
            </a:endParaRPr>
          </a:p>
          <a:p>
            <a:pPr marL="800100" lvl="1" indent="-342900">
              <a:buFont typeface="Arial" panose="020B0604020202020204" pitchFamily="34" charset="0"/>
              <a:buChar char="•"/>
            </a:pPr>
            <a:endParaRPr lang="en-US" sz="2400" dirty="0">
              <a:latin typeface="Century Gothic" panose="020B0502020202020204" pitchFamily="34" charset="0"/>
            </a:endParaRPr>
          </a:p>
          <a:p>
            <a:pPr marL="800100" lvl="1" indent="-342900">
              <a:buFont typeface="Arial" panose="020B0604020202020204" pitchFamily="34" charset="0"/>
              <a:buChar char="•"/>
            </a:pPr>
            <a:endParaRPr lang="en-US" sz="2400" dirty="0">
              <a:latin typeface="Century Gothic" panose="020B0502020202020204" pitchFamily="34" charset="0"/>
            </a:endParaRPr>
          </a:p>
        </p:txBody>
      </p:sp>
      <p:sp>
        <p:nvSpPr>
          <p:cNvPr id="3" name="TextBox 2"/>
          <p:cNvSpPr txBox="1"/>
          <p:nvPr/>
        </p:nvSpPr>
        <p:spPr>
          <a:xfrm>
            <a:off x="974237" y="2454876"/>
            <a:ext cx="2323035" cy="707886"/>
          </a:xfrm>
          <a:prstGeom prst="rect">
            <a:avLst/>
          </a:prstGeom>
          <a:solidFill>
            <a:schemeClr val="accent4">
              <a:lumMod val="20000"/>
              <a:lumOff val="80000"/>
            </a:schemeClr>
          </a:solidFill>
          <a:ln w="76200">
            <a:solidFill>
              <a:schemeClr val="accent4"/>
            </a:solidFill>
          </a:ln>
        </p:spPr>
        <p:txBody>
          <a:bodyPr wrap="square" rtlCol="0">
            <a:spAutoFit/>
          </a:bodyPr>
          <a:lstStyle/>
          <a:p>
            <a:pPr algn="ctr"/>
            <a:r>
              <a:rPr lang="en-US" sz="4000" b="1" dirty="0">
                <a:latin typeface="+mj-lt"/>
              </a:rPr>
              <a:t>East</a:t>
            </a:r>
          </a:p>
        </p:txBody>
      </p:sp>
      <p:sp>
        <p:nvSpPr>
          <p:cNvPr id="9" name="Rounded Rectangle 8"/>
          <p:cNvSpPr/>
          <p:nvPr/>
        </p:nvSpPr>
        <p:spPr>
          <a:xfrm>
            <a:off x="5058033" y="958847"/>
            <a:ext cx="6485038" cy="130219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j-lt"/>
              </a:rPr>
              <a:t>The occupation with the </a:t>
            </a:r>
            <a:r>
              <a:rPr lang="en-US" sz="2000" b="1" dirty="0">
                <a:solidFill>
                  <a:schemeClr val="tx1"/>
                </a:solidFill>
                <a:latin typeface="+mj-lt"/>
              </a:rPr>
              <a:t>second highest total demand </a:t>
            </a:r>
            <a:r>
              <a:rPr lang="en-US" sz="1600" dirty="0">
                <a:solidFill>
                  <a:schemeClr val="tx1"/>
                </a:solidFill>
                <a:latin typeface="+mj-lt"/>
              </a:rPr>
              <a:t>for francophone workers in the East is, </a:t>
            </a:r>
            <a:r>
              <a:rPr lang="en-US" sz="1600" i="1" dirty="0">
                <a:solidFill>
                  <a:schemeClr val="tx1"/>
                </a:solidFill>
                <a:latin typeface="+mj-lt"/>
              </a:rPr>
              <a:t>Social and community service workers (NOC 4212), </a:t>
            </a:r>
            <a:r>
              <a:rPr lang="en-US" sz="1600" dirty="0">
                <a:solidFill>
                  <a:schemeClr val="tx1"/>
                </a:solidFill>
                <a:latin typeface="+mj-lt"/>
              </a:rPr>
              <a:t>at</a:t>
            </a:r>
            <a:r>
              <a:rPr lang="en-US" sz="1600" b="1" dirty="0">
                <a:solidFill>
                  <a:schemeClr val="tx1"/>
                </a:solidFill>
                <a:latin typeface="+mj-lt"/>
              </a:rPr>
              <a:t> </a:t>
            </a:r>
            <a:r>
              <a:rPr lang="en-US" sz="2000" b="1" dirty="0">
                <a:solidFill>
                  <a:schemeClr val="tx1"/>
                </a:solidFill>
                <a:latin typeface="+mj-lt"/>
              </a:rPr>
              <a:t>9%, </a:t>
            </a:r>
            <a:r>
              <a:rPr lang="en-US" sz="1600" dirty="0">
                <a:solidFill>
                  <a:schemeClr val="tx1"/>
                </a:solidFill>
                <a:latin typeface="+mj-lt"/>
              </a:rPr>
              <a:t>compared to </a:t>
            </a:r>
            <a:r>
              <a:rPr lang="en-US" sz="1600" b="1" dirty="0">
                <a:solidFill>
                  <a:schemeClr val="tx1"/>
                </a:solidFill>
                <a:latin typeface="+mj-lt"/>
              </a:rPr>
              <a:t>2% </a:t>
            </a:r>
            <a:r>
              <a:rPr lang="en-US" sz="1600" dirty="0">
                <a:solidFill>
                  <a:schemeClr val="tx1"/>
                </a:solidFill>
                <a:latin typeface="+mj-lt"/>
              </a:rPr>
              <a:t>in the North and CSW respectively</a:t>
            </a:r>
            <a:endParaRPr lang="en-US" sz="2000" dirty="0">
              <a:solidFill>
                <a:schemeClr val="tx1"/>
              </a:solidFill>
              <a:latin typeface="+mj-lt"/>
            </a:endParaRPr>
          </a:p>
        </p:txBody>
      </p:sp>
      <p:sp>
        <p:nvSpPr>
          <p:cNvPr id="12" name="Rounded Rectangle 11"/>
          <p:cNvSpPr/>
          <p:nvPr/>
        </p:nvSpPr>
        <p:spPr>
          <a:xfrm>
            <a:off x="5058033" y="2545492"/>
            <a:ext cx="6485038" cy="332436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mj-lt"/>
              </a:rPr>
              <a:t>UNIQUE TO THE EAST:</a:t>
            </a:r>
          </a:p>
          <a:p>
            <a:pPr algn="ctr"/>
            <a:r>
              <a:rPr lang="en-US" sz="1600" dirty="0">
                <a:solidFill>
                  <a:schemeClr val="tx1"/>
                </a:solidFill>
                <a:latin typeface="+mj-lt"/>
              </a:rPr>
              <a:t>The occupation with the </a:t>
            </a:r>
            <a:r>
              <a:rPr lang="en-US" sz="2000" b="1" dirty="0">
                <a:solidFill>
                  <a:schemeClr val="tx1"/>
                </a:solidFill>
                <a:latin typeface="+mj-lt"/>
              </a:rPr>
              <a:t>third highest total demand </a:t>
            </a:r>
            <a:r>
              <a:rPr lang="en-US" sz="1600" dirty="0">
                <a:solidFill>
                  <a:schemeClr val="tx1"/>
                </a:solidFill>
                <a:latin typeface="+mj-lt"/>
              </a:rPr>
              <a:t>for francophone workers in the East is, </a:t>
            </a:r>
            <a:r>
              <a:rPr lang="en-US" sz="1600" i="1" dirty="0">
                <a:solidFill>
                  <a:schemeClr val="tx1"/>
                </a:solidFill>
                <a:latin typeface="+mj-lt"/>
              </a:rPr>
              <a:t>Customer and information services supervisors,(NOC 6314) </a:t>
            </a:r>
            <a:r>
              <a:rPr lang="en-US" sz="1600" dirty="0">
                <a:solidFill>
                  <a:schemeClr val="tx1"/>
                </a:solidFill>
                <a:latin typeface="+mj-lt"/>
              </a:rPr>
              <a:t>at </a:t>
            </a:r>
            <a:r>
              <a:rPr lang="en-US" sz="2000" b="1" dirty="0">
                <a:solidFill>
                  <a:schemeClr val="tx1"/>
                </a:solidFill>
                <a:latin typeface="+mj-lt"/>
              </a:rPr>
              <a:t>8%</a:t>
            </a:r>
            <a:r>
              <a:rPr lang="en-US" sz="2000" dirty="0">
                <a:solidFill>
                  <a:schemeClr val="tx1"/>
                </a:solidFill>
                <a:latin typeface="+mj-lt"/>
              </a:rPr>
              <a:t>, </a:t>
            </a:r>
            <a:r>
              <a:rPr lang="en-US" sz="1600" dirty="0">
                <a:solidFill>
                  <a:schemeClr val="tx1"/>
                </a:solidFill>
                <a:latin typeface="+mj-lt"/>
              </a:rPr>
              <a:t>compared to </a:t>
            </a:r>
            <a:r>
              <a:rPr lang="en-US" sz="1600" b="1" dirty="0">
                <a:solidFill>
                  <a:schemeClr val="tx1"/>
                </a:solidFill>
                <a:latin typeface="+mj-lt"/>
              </a:rPr>
              <a:t>&lt;0.5%</a:t>
            </a:r>
            <a:r>
              <a:rPr lang="en-US" sz="1600" dirty="0">
                <a:solidFill>
                  <a:schemeClr val="tx1"/>
                </a:solidFill>
                <a:latin typeface="+mj-lt"/>
              </a:rPr>
              <a:t> in the North and CSW respectively</a:t>
            </a:r>
          </a:p>
          <a:p>
            <a:pPr algn="ctr"/>
            <a:endParaRPr lang="en-US" sz="1600" dirty="0">
              <a:solidFill>
                <a:schemeClr val="tx1"/>
              </a:solidFill>
              <a:latin typeface="+mj-lt"/>
            </a:endParaRPr>
          </a:p>
          <a:p>
            <a:pPr algn="ctr"/>
            <a:r>
              <a:rPr lang="en-US" sz="1600" dirty="0">
                <a:solidFill>
                  <a:schemeClr val="tx1"/>
                </a:solidFill>
                <a:latin typeface="+mj-lt"/>
              </a:rPr>
              <a:t>The occupation with the </a:t>
            </a:r>
            <a:r>
              <a:rPr lang="en-US" sz="2000" b="1" dirty="0">
                <a:solidFill>
                  <a:schemeClr val="tx1"/>
                </a:solidFill>
                <a:latin typeface="+mj-lt"/>
              </a:rPr>
              <a:t>fourth highest total demand </a:t>
            </a:r>
            <a:r>
              <a:rPr lang="en-US" sz="1600" dirty="0">
                <a:solidFill>
                  <a:schemeClr val="tx1"/>
                </a:solidFill>
                <a:latin typeface="+mj-lt"/>
              </a:rPr>
              <a:t>is </a:t>
            </a:r>
            <a:r>
              <a:rPr lang="en-US" sz="1600" i="1" dirty="0">
                <a:solidFill>
                  <a:schemeClr val="tx1"/>
                </a:solidFill>
                <a:latin typeface="+mj-lt"/>
              </a:rPr>
              <a:t>Bus drivers, subway operators and other transit operators (NOC 7152)</a:t>
            </a:r>
            <a:r>
              <a:rPr lang="en-US" sz="1600" dirty="0">
                <a:solidFill>
                  <a:schemeClr val="tx1"/>
                </a:solidFill>
                <a:latin typeface="+mj-lt"/>
              </a:rPr>
              <a:t> at </a:t>
            </a:r>
            <a:r>
              <a:rPr lang="en-US" sz="2000" b="1" dirty="0">
                <a:solidFill>
                  <a:schemeClr val="tx1"/>
                </a:solidFill>
                <a:latin typeface="+mj-lt"/>
              </a:rPr>
              <a:t>5%, </a:t>
            </a:r>
            <a:r>
              <a:rPr lang="en-US" sz="1600" dirty="0">
                <a:solidFill>
                  <a:schemeClr val="tx1"/>
                </a:solidFill>
                <a:latin typeface="+mj-lt"/>
              </a:rPr>
              <a:t>compared to </a:t>
            </a:r>
            <a:r>
              <a:rPr lang="en-US" sz="1600" b="1" dirty="0">
                <a:solidFill>
                  <a:schemeClr val="tx1"/>
                </a:solidFill>
                <a:latin typeface="+mj-lt"/>
              </a:rPr>
              <a:t>&lt;0.5% </a:t>
            </a:r>
            <a:r>
              <a:rPr lang="en-US" sz="1600" dirty="0">
                <a:solidFill>
                  <a:schemeClr val="tx1"/>
                </a:solidFill>
                <a:latin typeface="+mj-lt"/>
              </a:rPr>
              <a:t>in the North and CSW respectively</a:t>
            </a:r>
            <a:r>
              <a:rPr lang="en-US" sz="2000" b="1" dirty="0">
                <a:solidFill>
                  <a:schemeClr val="tx1"/>
                </a:solidFill>
                <a:latin typeface="+mj-lt"/>
              </a:rPr>
              <a:t> </a:t>
            </a:r>
          </a:p>
        </p:txBody>
      </p:sp>
      <p:cxnSp>
        <p:nvCxnSpPr>
          <p:cNvPr id="22" name="Straight Arrow Connector 21"/>
          <p:cNvCxnSpPr>
            <a:stCxn id="3" idx="3"/>
            <a:endCxn id="9" idx="1"/>
          </p:cNvCxnSpPr>
          <p:nvPr/>
        </p:nvCxnSpPr>
        <p:spPr>
          <a:xfrm flipV="1">
            <a:off x="3297272" y="1609947"/>
            <a:ext cx="1760761" cy="1198872"/>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3" idx="3"/>
            <a:endCxn id="12" idx="1"/>
          </p:cNvCxnSpPr>
          <p:nvPr/>
        </p:nvCxnSpPr>
        <p:spPr>
          <a:xfrm>
            <a:off x="3297272" y="2808819"/>
            <a:ext cx="1760761" cy="1398856"/>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6596390"/>
            <a:ext cx="11936627" cy="261610"/>
          </a:xfrm>
          <a:prstGeom prst="rect">
            <a:avLst/>
          </a:prstGeom>
          <a:noFill/>
        </p:spPr>
        <p:txBody>
          <a:bodyPr wrap="square" rtlCol="0">
            <a:spAutoFit/>
          </a:bodyPr>
          <a:lstStyle/>
          <a:p>
            <a:r>
              <a:rPr lang="en-US" sz="1100" dirty="0">
                <a:latin typeface="+mj-lt"/>
              </a:rPr>
              <a:t>Source: Author’s calculations based on LMI report prepared for NPI by A. Bell of the Workforce Development Board (Peterborough) </a:t>
            </a:r>
          </a:p>
        </p:txBody>
      </p:sp>
    </p:spTree>
    <p:extLst>
      <p:ext uri="{BB962C8B-B14F-4D97-AF65-F5344CB8AC3E}">
        <p14:creationId xmlns:p14="http://schemas.microsoft.com/office/powerpoint/2010/main" val="20451089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19271" y="2278911"/>
            <a:ext cx="3045949" cy="1514370"/>
          </a:xfrm>
          <a:prstGeom prst="rect">
            <a:avLst/>
          </a:prstGeom>
        </p:spPr>
      </p:pic>
      <p:sp>
        <p:nvSpPr>
          <p:cNvPr id="6" name="TextBox 5"/>
          <p:cNvSpPr txBox="1"/>
          <p:nvPr/>
        </p:nvSpPr>
        <p:spPr>
          <a:xfrm>
            <a:off x="621201" y="61605"/>
            <a:ext cx="10681112" cy="2000548"/>
          </a:xfrm>
          <a:prstGeom prst="rect">
            <a:avLst/>
          </a:prstGeom>
          <a:noFill/>
        </p:spPr>
        <p:txBody>
          <a:bodyPr wrap="square" rtlCol="0">
            <a:spAutoFit/>
          </a:bodyPr>
          <a:lstStyle/>
          <a:p>
            <a:r>
              <a:rPr lang="en-US" sz="2800" b="1" dirty="0" err="1">
                <a:solidFill>
                  <a:schemeClr val="accent1">
                    <a:lumMod val="75000"/>
                  </a:schemeClr>
                </a:solidFill>
                <a:latin typeface="Century Gothic" panose="020B0502020202020204" pitchFamily="34" charset="0"/>
              </a:rPr>
              <a:t>Labour</a:t>
            </a:r>
            <a:r>
              <a:rPr lang="en-US" sz="2800" b="1" dirty="0">
                <a:solidFill>
                  <a:schemeClr val="accent1">
                    <a:lumMod val="75000"/>
                  </a:schemeClr>
                </a:solidFill>
                <a:latin typeface="Century Gothic" panose="020B0502020202020204" pitchFamily="34" charset="0"/>
              </a:rPr>
              <a:t> Market Analysis: </a:t>
            </a:r>
            <a:r>
              <a:rPr lang="en-US" sz="2800" dirty="0">
                <a:solidFill>
                  <a:schemeClr val="accent1">
                    <a:lumMod val="75000"/>
                  </a:schemeClr>
                </a:solidFill>
                <a:latin typeface="Century Gothic" panose="020B0502020202020204" pitchFamily="34" charset="0"/>
              </a:rPr>
              <a:t>Occupation demand per region</a:t>
            </a:r>
            <a:endParaRPr lang="en-US" sz="2800" b="1" dirty="0">
              <a:solidFill>
                <a:schemeClr val="accent1">
                  <a:lumMod val="75000"/>
                </a:schemeClr>
              </a:solidFill>
              <a:latin typeface="Century Gothic" panose="020B0502020202020204" pitchFamily="34" charset="0"/>
            </a:endParaRPr>
          </a:p>
          <a:p>
            <a:pPr lvl="1"/>
            <a:endParaRPr lang="en-US" sz="2400" dirty="0">
              <a:latin typeface="Century Gothic" panose="020B0502020202020204" pitchFamily="34" charset="0"/>
            </a:endParaRPr>
          </a:p>
          <a:p>
            <a:pPr marL="800100" lvl="1" indent="-342900">
              <a:buFont typeface="Arial" panose="020B0604020202020204" pitchFamily="34" charset="0"/>
              <a:buChar char="•"/>
            </a:pPr>
            <a:endParaRPr lang="en-US" sz="2400" dirty="0">
              <a:latin typeface="Century Gothic" panose="020B0502020202020204" pitchFamily="34" charset="0"/>
            </a:endParaRPr>
          </a:p>
          <a:p>
            <a:pPr marL="800100" lvl="1" indent="-342900">
              <a:buFont typeface="Arial" panose="020B0604020202020204" pitchFamily="34" charset="0"/>
              <a:buChar char="•"/>
            </a:pPr>
            <a:endParaRPr lang="en-US" sz="2400" dirty="0">
              <a:latin typeface="Century Gothic" panose="020B0502020202020204" pitchFamily="34" charset="0"/>
            </a:endParaRPr>
          </a:p>
          <a:p>
            <a:pPr marL="800100" lvl="1" indent="-342900">
              <a:buFont typeface="Arial" panose="020B0604020202020204" pitchFamily="34" charset="0"/>
              <a:buChar char="•"/>
            </a:pPr>
            <a:endParaRPr lang="en-US" sz="2400" dirty="0">
              <a:latin typeface="Century Gothic" panose="020B0502020202020204" pitchFamily="34" charset="0"/>
            </a:endParaRPr>
          </a:p>
        </p:txBody>
      </p:sp>
      <p:sp>
        <p:nvSpPr>
          <p:cNvPr id="10" name="Rounded Rectangle 9"/>
          <p:cNvSpPr/>
          <p:nvPr/>
        </p:nvSpPr>
        <p:spPr>
          <a:xfrm>
            <a:off x="4924166" y="1506228"/>
            <a:ext cx="5979808" cy="12140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j-lt"/>
              </a:rPr>
              <a:t>The occupation with the </a:t>
            </a:r>
            <a:r>
              <a:rPr lang="en-US" sz="2000" b="1" dirty="0">
                <a:solidFill>
                  <a:schemeClr val="tx1"/>
                </a:solidFill>
                <a:latin typeface="+mj-lt"/>
              </a:rPr>
              <a:t>second highest total </a:t>
            </a:r>
            <a:r>
              <a:rPr lang="en-US" sz="1600" dirty="0">
                <a:solidFill>
                  <a:schemeClr val="tx1"/>
                </a:solidFill>
                <a:latin typeface="+mj-lt"/>
              </a:rPr>
              <a:t>demand for francophone workers in the CSW is </a:t>
            </a:r>
            <a:r>
              <a:rPr lang="en-US" sz="1600" i="1" dirty="0">
                <a:solidFill>
                  <a:schemeClr val="tx1"/>
                </a:solidFill>
                <a:latin typeface="+mj-lt"/>
              </a:rPr>
              <a:t>Retail salespersons, (NOC 6421) </a:t>
            </a:r>
            <a:r>
              <a:rPr lang="en-US" sz="1600" dirty="0">
                <a:solidFill>
                  <a:schemeClr val="tx1"/>
                </a:solidFill>
                <a:latin typeface="+mj-lt"/>
              </a:rPr>
              <a:t>at </a:t>
            </a:r>
            <a:r>
              <a:rPr lang="en-US" sz="2000" b="1" dirty="0">
                <a:solidFill>
                  <a:schemeClr val="tx1"/>
                </a:solidFill>
                <a:latin typeface="+mj-lt"/>
              </a:rPr>
              <a:t>11%</a:t>
            </a:r>
            <a:endParaRPr lang="en-US" sz="2000" dirty="0">
              <a:solidFill>
                <a:schemeClr val="tx1"/>
              </a:solidFill>
              <a:latin typeface="+mj-lt"/>
            </a:endParaRPr>
          </a:p>
        </p:txBody>
      </p:sp>
      <p:sp>
        <p:nvSpPr>
          <p:cNvPr id="12" name="Rounded Rectangle 11"/>
          <p:cNvSpPr/>
          <p:nvPr/>
        </p:nvSpPr>
        <p:spPr>
          <a:xfrm>
            <a:off x="4946821" y="2978003"/>
            <a:ext cx="5929976" cy="205989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mj-lt"/>
              </a:rPr>
              <a:t>UNIQUE TO THE C-S-W:</a:t>
            </a:r>
          </a:p>
          <a:p>
            <a:pPr algn="ctr"/>
            <a:r>
              <a:rPr lang="en-US" sz="1600" dirty="0">
                <a:solidFill>
                  <a:schemeClr val="tx1"/>
                </a:solidFill>
                <a:latin typeface="+mj-lt"/>
              </a:rPr>
              <a:t>The occupation with the </a:t>
            </a:r>
            <a:r>
              <a:rPr lang="en-US" sz="2000" b="1" dirty="0">
                <a:solidFill>
                  <a:schemeClr val="tx1"/>
                </a:solidFill>
                <a:latin typeface="+mj-lt"/>
              </a:rPr>
              <a:t>third highest total </a:t>
            </a:r>
            <a:r>
              <a:rPr lang="en-US" sz="1600" dirty="0">
                <a:solidFill>
                  <a:schemeClr val="tx1"/>
                </a:solidFill>
                <a:latin typeface="+mj-lt"/>
              </a:rPr>
              <a:t>demand for francophone workers in the C-S-W is, </a:t>
            </a:r>
            <a:r>
              <a:rPr lang="en-US" sz="1600" i="1" dirty="0">
                <a:solidFill>
                  <a:schemeClr val="tx1"/>
                </a:solidFill>
                <a:latin typeface="+mj-lt"/>
              </a:rPr>
              <a:t>Advertising, marketing and public relations managers,(NOC 0124) </a:t>
            </a:r>
            <a:r>
              <a:rPr lang="en-US" sz="1600" dirty="0">
                <a:solidFill>
                  <a:schemeClr val="tx1"/>
                </a:solidFill>
                <a:latin typeface="+mj-lt"/>
              </a:rPr>
              <a:t>at </a:t>
            </a:r>
            <a:r>
              <a:rPr lang="en-US" sz="2000" b="1" dirty="0">
                <a:solidFill>
                  <a:schemeClr val="tx1"/>
                </a:solidFill>
                <a:latin typeface="+mj-lt"/>
              </a:rPr>
              <a:t>4%</a:t>
            </a:r>
            <a:r>
              <a:rPr lang="en-US" sz="1600" dirty="0">
                <a:solidFill>
                  <a:schemeClr val="tx1"/>
                </a:solidFill>
                <a:latin typeface="+mj-lt"/>
              </a:rPr>
              <a:t>, compared to 1% in the North and East respectively</a:t>
            </a:r>
            <a:endParaRPr lang="en-US" sz="2000" dirty="0">
              <a:solidFill>
                <a:schemeClr val="tx1"/>
              </a:solidFill>
              <a:latin typeface="+mj-lt"/>
            </a:endParaRPr>
          </a:p>
        </p:txBody>
      </p:sp>
      <p:cxnSp>
        <p:nvCxnSpPr>
          <p:cNvPr id="14" name="Straight Arrow Connector 13"/>
          <p:cNvCxnSpPr>
            <a:stCxn id="4" idx="3"/>
            <a:endCxn id="10" idx="1"/>
          </p:cNvCxnSpPr>
          <p:nvPr/>
        </p:nvCxnSpPr>
        <p:spPr>
          <a:xfrm flipV="1">
            <a:off x="4265220" y="2113260"/>
            <a:ext cx="658946" cy="922836"/>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3"/>
            <a:endCxn id="12" idx="1"/>
          </p:cNvCxnSpPr>
          <p:nvPr/>
        </p:nvCxnSpPr>
        <p:spPr>
          <a:xfrm>
            <a:off x="4265220" y="3036096"/>
            <a:ext cx="681601" cy="971855"/>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0" y="6635719"/>
            <a:ext cx="11936627" cy="261610"/>
          </a:xfrm>
          <a:prstGeom prst="rect">
            <a:avLst/>
          </a:prstGeom>
          <a:noFill/>
        </p:spPr>
        <p:txBody>
          <a:bodyPr wrap="square" rtlCol="0">
            <a:spAutoFit/>
          </a:bodyPr>
          <a:lstStyle/>
          <a:p>
            <a:r>
              <a:rPr lang="en-US" sz="1100" dirty="0">
                <a:latin typeface="+mj-lt"/>
              </a:rPr>
              <a:t>Source: Author’s calculations based on LMI report prepared for NPI by A. Bell of the Workforce Development Board (Peterborough) </a:t>
            </a:r>
          </a:p>
        </p:txBody>
      </p:sp>
    </p:spTree>
    <p:extLst>
      <p:ext uri="{BB962C8B-B14F-4D97-AF65-F5344CB8AC3E}">
        <p14:creationId xmlns:p14="http://schemas.microsoft.com/office/powerpoint/2010/main" val="36881137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3A01074C-6E86-4818-B8E1-D1784C68D66A}"/>
              </a:ext>
            </a:extLst>
          </p:cNvPr>
          <p:cNvSpPr txBox="1"/>
          <p:nvPr/>
        </p:nvSpPr>
        <p:spPr>
          <a:xfrm>
            <a:off x="621201" y="22276"/>
            <a:ext cx="10681112" cy="2000548"/>
          </a:xfrm>
          <a:prstGeom prst="rect">
            <a:avLst/>
          </a:prstGeom>
          <a:noFill/>
        </p:spPr>
        <p:txBody>
          <a:bodyPr wrap="square" rtlCol="0">
            <a:spAutoFit/>
          </a:bodyPr>
          <a:lstStyle/>
          <a:p>
            <a:r>
              <a:rPr lang="en-US" sz="2800" b="1" dirty="0" err="1">
                <a:solidFill>
                  <a:schemeClr val="accent1">
                    <a:lumMod val="75000"/>
                  </a:schemeClr>
                </a:solidFill>
                <a:latin typeface="Century Gothic" panose="020B0502020202020204" pitchFamily="34" charset="0"/>
              </a:rPr>
              <a:t>Labour</a:t>
            </a:r>
            <a:r>
              <a:rPr lang="en-US" sz="2800" b="1" dirty="0">
                <a:solidFill>
                  <a:schemeClr val="accent1">
                    <a:lumMod val="75000"/>
                  </a:schemeClr>
                </a:solidFill>
                <a:latin typeface="Century Gothic" panose="020B0502020202020204" pitchFamily="34" charset="0"/>
              </a:rPr>
              <a:t> Market Analysis: </a:t>
            </a:r>
            <a:r>
              <a:rPr lang="en-US" sz="2800" dirty="0">
                <a:solidFill>
                  <a:schemeClr val="accent1">
                    <a:lumMod val="75000"/>
                  </a:schemeClr>
                </a:solidFill>
                <a:latin typeface="Century Gothic" panose="020B0502020202020204" pitchFamily="34" charset="0"/>
              </a:rPr>
              <a:t>Industry analysis</a:t>
            </a:r>
            <a:endParaRPr lang="en-US" sz="2800" b="1" dirty="0">
              <a:solidFill>
                <a:schemeClr val="accent1">
                  <a:lumMod val="75000"/>
                </a:schemeClr>
              </a:solidFill>
              <a:latin typeface="Century Gothic" panose="020B0502020202020204" pitchFamily="34" charset="0"/>
            </a:endParaRPr>
          </a:p>
          <a:p>
            <a:pPr lvl="1"/>
            <a:endParaRPr lang="en-US" sz="2400" dirty="0">
              <a:latin typeface="Century Gothic" panose="020B0502020202020204" pitchFamily="34" charset="0"/>
            </a:endParaRPr>
          </a:p>
          <a:p>
            <a:pPr marL="800100" lvl="1" indent="-342900">
              <a:buFont typeface="Arial" panose="020B0604020202020204" pitchFamily="34" charset="0"/>
              <a:buChar char="•"/>
            </a:pPr>
            <a:endParaRPr lang="en-US" sz="2400" dirty="0">
              <a:latin typeface="Century Gothic" panose="020B0502020202020204" pitchFamily="34" charset="0"/>
            </a:endParaRPr>
          </a:p>
          <a:p>
            <a:pPr marL="800100" lvl="1" indent="-342900">
              <a:buFont typeface="Arial" panose="020B0604020202020204" pitchFamily="34" charset="0"/>
              <a:buChar char="•"/>
            </a:pPr>
            <a:endParaRPr lang="en-US" sz="2400" dirty="0">
              <a:latin typeface="Century Gothic" panose="020B0502020202020204" pitchFamily="34" charset="0"/>
            </a:endParaRPr>
          </a:p>
          <a:p>
            <a:pPr marL="800100" lvl="1" indent="-342900">
              <a:buFont typeface="Arial" panose="020B0604020202020204" pitchFamily="34" charset="0"/>
              <a:buChar char="•"/>
            </a:pPr>
            <a:endParaRPr lang="en-US" sz="2400" dirty="0">
              <a:latin typeface="Century Gothic" panose="020B0502020202020204" pitchFamily="34" charset="0"/>
            </a:endParaRPr>
          </a:p>
        </p:txBody>
      </p:sp>
      <p:sp>
        <p:nvSpPr>
          <p:cNvPr id="3" name="TextBox 2">
            <a:extLst>
              <a:ext uri="{FF2B5EF4-FFF2-40B4-BE49-F238E27FC236}">
                <a16:creationId xmlns="" xmlns:a16="http://schemas.microsoft.com/office/drawing/2014/main" id="{647D34DB-2A44-4EE4-AE3D-2CE03E720DBC}"/>
              </a:ext>
            </a:extLst>
          </p:cNvPr>
          <p:cNvSpPr txBox="1"/>
          <p:nvPr/>
        </p:nvSpPr>
        <p:spPr>
          <a:xfrm>
            <a:off x="680948" y="1650574"/>
            <a:ext cx="10830101" cy="1538883"/>
          </a:xfrm>
          <a:prstGeom prst="rect">
            <a:avLst/>
          </a:prstGeom>
          <a:noFill/>
        </p:spPr>
        <p:txBody>
          <a:bodyPr wrap="square" rtlCol="0">
            <a:spAutoFit/>
          </a:bodyPr>
          <a:lstStyle/>
          <a:p>
            <a:r>
              <a:rPr lang="fr-CA" sz="2000" b="1" dirty="0">
                <a:latin typeface="+mj-lt"/>
              </a:rPr>
              <a:t>% of Jobs </a:t>
            </a:r>
            <a:r>
              <a:rPr lang="fr-CA" sz="2000" b="1" dirty="0" err="1">
                <a:latin typeface="+mj-lt"/>
              </a:rPr>
              <a:t>postings</a:t>
            </a:r>
            <a:r>
              <a:rPr lang="fr-CA" sz="2000" b="1" dirty="0">
                <a:latin typeface="+mj-lt"/>
              </a:rPr>
              <a:t> </a:t>
            </a:r>
            <a:r>
              <a:rPr lang="fr-CA" sz="2000" dirty="0">
                <a:latin typeface="+mj-lt"/>
              </a:rPr>
              <a:t>per </a:t>
            </a:r>
            <a:r>
              <a:rPr lang="fr-CA" sz="2000" dirty="0" err="1">
                <a:latin typeface="+mj-lt"/>
              </a:rPr>
              <a:t>region</a:t>
            </a:r>
            <a:r>
              <a:rPr lang="fr-CA" sz="2000" dirty="0">
                <a:latin typeface="+mj-lt"/>
              </a:rPr>
              <a:t> </a:t>
            </a:r>
            <a:r>
              <a:rPr lang="fr-CA" sz="2000" dirty="0" err="1">
                <a:latin typeface="+mj-lt"/>
              </a:rPr>
              <a:t>within</a:t>
            </a:r>
            <a:r>
              <a:rPr lang="fr-CA" sz="2000" dirty="0">
                <a:latin typeface="+mj-lt"/>
              </a:rPr>
              <a:t> industries </a:t>
            </a:r>
            <a:r>
              <a:rPr lang="fr-CA" sz="2000" dirty="0" err="1">
                <a:latin typeface="+mj-lt"/>
              </a:rPr>
              <a:t>with</a:t>
            </a:r>
            <a:r>
              <a:rPr lang="fr-CA" sz="2000" dirty="0">
                <a:latin typeface="+mj-lt"/>
              </a:rPr>
              <a:t> a </a:t>
            </a:r>
            <a:r>
              <a:rPr lang="fr-CA" sz="2000" b="1" dirty="0">
                <a:latin typeface="+mj-lt"/>
              </a:rPr>
              <a:t>high </a:t>
            </a:r>
            <a:r>
              <a:rPr lang="fr-CA" sz="2000" b="1" dirty="0" err="1">
                <a:latin typeface="+mj-lt"/>
              </a:rPr>
              <a:t>average</a:t>
            </a:r>
            <a:r>
              <a:rPr lang="fr-CA" sz="2000" b="1" dirty="0">
                <a:latin typeface="+mj-lt"/>
              </a:rPr>
              <a:t> fraction of </a:t>
            </a:r>
            <a:r>
              <a:rPr lang="fr-CA" sz="2000" b="1" dirty="0" err="1">
                <a:latin typeface="+mj-lt"/>
              </a:rPr>
              <a:t>demand</a:t>
            </a:r>
            <a:r>
              <a:rPr lang="fr-CA" sz="2000" dirty="0">
                <a:latin typeface="+mj-lt"/>
              </a:rPr>
              <a:t> for French speakers in </a:t>
            </a:r>
            <a:r>
              <a:rPr lang="fr-CA" sz="2000" b="1" dirty="0">
                <a:latin typeface="+mj-lt"/>
              </a:rPr>
              <a:t>all 3 </a:t>
            </a:r>
            <a:r>
              <a:rPr lang="fr-CA" sz="2000" b="1" dirty="0" err="1">
                <a:latin typeface="+mj-lt"/>
              </a:rPr>
              <a:t>regions</a:t>
            </a:r>
            <a:r>
              <a:rPr lang="fr-CA" sz="2000" dirty="0">
                <a:latin typeface="+mj-lt"/>
              </a:rPr>
              <a:t>: </a:t>
            </a:r>
          </a:p>
          <a:p>
            <a:endParaRPr lang="fr-CA" dirty="0">
              <a:latin typeface="+mj-lt"/>
            </a:endParaRPr>
          </a:p>
          <a:p>
            <a:endParaRPr lang="fr-CA" dirty="0"/>
          </a:p>
          <a:p>
            <a:endParaRPr lang="en-US" dirty="0"/>
          </a:p>
        </p:txBody>
      </p:sp>
      <p:graphicFrame>
        <p:nvGraphicFramePr>
          <p:cNvPr id="6" name="Table 5">
            <a:extLst>
              <a:ext uri="{FF2B5EF4-FFF2-40B4-BE49-F238E27FC236}">
                <a16:creationId xmlns="" xmlns:a16="http://schemas.microsoft.com/office/drawing/2014/main" id="{2AC42260-532B-4286-BF8B-AC37C505D0D1}"/>
              </a:ext>
            </a:extLst>
          </p:cNvPr>
          <p:cNvGraphicFramePr>
            <a:graphicFrameLocks noGrp="1"/>
          </p:cNvGraphicFramePr>
          <p:nvPr>
            <p:extLst>
              <p:ext uri="{D42A27DB-BD31-4B8C-83A1-F6EECF244321}">
                <p14:modId xmlns:p14="http://schemas.microsoft.com/office/powerpoint/2010/main" val="969448259"/>
              </p:ext>
            </p:extLst>
          </p:nvPr>
        </p:nvGraphicFramePr>
        <p:xfrm>
          <a:off x="624348" y="2537967"/>
          <a:ext cx="10943303" cy="3054206"/>
        </p:xfrm>
        <a:graphic>
          <a:graphicData uri="http://schemas.openxmlformats.org/drawingml/2006/table">
            <a:tbl>
              <a:tblPr firstRow="1" firstCol="1" bandRow="1">
                <a:tableStyleId>{5C22544A-7EE6-4342-B048-85BDC9FD1C3A}</a:tableStyleId>
              </a:tblPr>
              <a:tblGrid>
                <a:gridCol w="7895304">
                  <a:extLst>
                    <a:ext uri="{9D8B030D-6E8A-4147-A177-3AD203B41FA5}">
                      <a16:colId xmlns="" xmlns:a16="http://schemas.microsoft.com/office/drawing/2014/main" val="2532259389"/>
                    </a:ext>
                  </a:extLst>
                </a:gridCol>
                <a:gridCol w="1071716">
                  <a:extLst>
                    <a:ext uri="{9D8B030D-6E8A-4147-A177-3AD203B41FA5}">
                      <a16:colId xmlns="" xmlns:a16="http://schemas.microsoft.com/office/drawing/2014/main" val="708723021"/>
                    </a:ext>
                  </a:extLst>
                </a:gridCol>
                <a:gridCol w="1042220">
                  <a:extLst>
                    <a:ext uri="{9D8B030D-6E8A-4147-A177-3AD203B41FA5}">
                      <a16:colId xmlns="" xmlns:a16="http://schemas.microsoft.com/office/drawing/2014/main" val="3035107445"/>
                    </a:ext>
                  </a:extLst>
                </a:gridCol>
                <a:gridCol w="934063">
                  <a:extLst>
                    <a:ext uri="{9D8B030D-6E8A-4147-A177-3AD203B41FA5}">
                      <a16:colId xmlns="" xmlns:a16="http://schemas.microsoft.com/office/drawing/2014/main" val="881986226"/>
                    </a:ext>
                  </a:extLst>
                </a:gridCol>
              </a:tblGrid>
              <a:tr h="432620">
                <a:tc>
                  <a:txBody>
                    <a:bodyPr/>
                    <a:lstStyle/>
                    <a:p>
                      <a:pPr marL="0" marR="0">
                        <a:lnSpc>
                          <a:spcPct val="107000"/>
                        </a:lnSpc>
                        <a:spcBef>
                          <a:spcPts val="0"/>
                        </a:spcBef>
                        <a:spcAft>
                          <a:spcPts val="0"/>
                        </a:spcAft>
                      </a:pPr>
                      <a:r>
                        <a:rPr lang="en-US" sz="2000" dirty="0">
                          <a:solidFill>
                            <a:schemeClr val="accent4"/>
                          </a:solidFill>
                          <a:effectLst/>
                          <a:latin typeface="+mj-lt"/>
                        </a:rPr>
                        <a:t>Industry</a:t>
                      </a:r>
                      <a:endParaRPr lang="en-US" sz="2000" dirty="0">
                        <a:solidFill>
                          <a:schemeClr val="accent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5"/>
                    </a:solidFill>
                  </a:tcPr>
                </a:tc>
                <a:tc>
                  <a:txBody>
                    <a:bodyPr/>
                    <a:lstStyle/>
                    <a:p>
                      <a:pPr marL="0" marR="0" algn="ctr">
                        <a:lnSpc>
                          <a:spcPct val="107000"/>
                        </a:lnSpc>
                        <a:spcBef>
                          <a:spcPts val="0"/>
                        </a:spcBef>
                        <a:spcAft>
                          <a:spcPts val="0"/>
                        </a:spcAft>
                      </a:pPr>
                      <a:r>
                        <a:rPr lang="en-US" sz="2000" dirty="0">
                          <a:solidFill>
                            <a:schemeClr val="accent4"/>
                          </a:solidFill>
                          <a:effectLst/>
                          <a:latin typeface="+mj-lt"/>
                        </a:rPr>
                        <a:t>East</a:t>
                      </a:r>
                      <a:endParaRPr lang="en-US" sz="2000" dirty="0">
                        <a:solidFill>
                          <a:schemeClr val="accent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5"/>
                    </a:solidFill>
                  </a:tcPr>
                </a:tc>
                <a:tc>
                  <a:txBody>
                    <a:bodyPr/>
                    <a:lstStyle/>
                    <a:p>
                      <a:pPr marL="0" marR="0" algn="ctr">
                        <a:lnSpc>
                          <a:spcPct val="107000"/>
                        </a:lnSpc>
                        <a:spcBef>
                          <a:spcPts val="0"/>
                        </a:spcBef>
                        <a:spcAft>
                          <a:spcPts val="0"/>
                        </a:spcAft>
                      </a:pPr>
                      <a:r>
                        <a:rPr lang="en-US" sz="2000" dirty="0">
                          <a:solidFill>
                            <a:schemeClr val="accent4"/>
                          </a:solidFill>
                          <a:effectLst/>
                          <a:latin typeface="+mj-lt"/>
                        </a:rPr>
                        <a:t>North</a:t>
                      </a:r>
                      <a:endParaRPr lang="en-US" sz="2000" dirty="0">
                        <a:solidFill>
                          <a:schemeClr val="accent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5"/>
                    </a:solidFill>
                  </a:tcPr>
                </a:tc>
                <a:tc>
                  <a:txBody>
                    <a:bodyPr/>
                    <a:lstStyle/>
                    <a:p>
                      <a:pPr marL="0" marR="0" algn="ctr">
                        <a:lnSpc>
                          <a:spcPct val="107000"/>
                        </a:lnSpc>
                        <a:spcBef>
                          <a:spcPts val="0"/>
                        </a:spcBef>
                        <a:spcAft>
                          <a:spcPts val="0"/>
                        </a:spcAft>
                      </a:pPr>
                      <a:r>
                        <a:rPr lang="fr-CA" sz="2000" dirty="0">
                          <a:solidFill>
                            <a:schemeClr val="accent4"/>
                          </a:solidFill>
                          <a:effectLst/>
                          <a:latin typeface="+mj-lt"/>
                          <a:ea typeface="Calibri" panose="020F0502020204030204" pitchFamily="34" charset="0"/>
                          <a:cs typeface="Times New Roman" panose="02020603050405020304" pitchFamily="18" charset="0"/>
                        </a:rPr>
                        <a:t>C</a:t>
                      </a:r>
                      <a:r>
                        <a:rPr lang="en-US" sz="2000" dirty="0">
                          <a:solidFill>
                            <a:schemeClr val="accent4"/>
                          </a:solidFill>
                          <a:effectLst/>
                          <a:latin typeface="+mj-lt"/>
                          <a:ea typeface="Calibri" panose="020F0502020204030204" pitchFamily="34" charset="0"/>
                          <a:cs typeface="Times New Roman" panose="02020603050405020304" pitchFamily="18" charset="0"/>
                        </a:rPr>
                        <a:t>-S-W</a:t>
                      </a:r>
                    </a:p>
                  </a:txBody>
                  <a:tcPr marL="68580" marR="68580" marT="0" marB="0" anchor="b">
                    <a:solidFill>
                      <a:schemeClr val="accent5"/>
                    </a:solidFill>
                  </a:tcPr>
                </a:tc>
                <a:extLst>
                  <a:ext uri="{0D108BD9-81ED-4DB2-BD59-A6C34878D82A}">
                    <a16:rowId xmlns="" xmlns:a16="http://schemas.microsoft.com/office/drawing/2014/main" val="534054633"/>
                  </a:ext>
                </a:extLst>
              </a:tr>
              <a:tr h="320838">
                <a:tc>
                  <a:txBody>
                    <a:bodyPr/>
                    <a:lstStyle/>
                    <a:p>
                      <a:pPr marL="0" marR="0">
                        <a:lnSpc>
                          <a:spcPct val="107000"/>
                        </a:lnSpc>
                        <a:spcBef>
                          <a:spcPts val="0"/>
                        </a:spcBef>
                        <a:spcAft>
                          <a:spcPts val="0"/>
                        </a:spcAft>
                      </a:pPr>
                      <a:r>
                        <a:rPr lang="en-US" sz="2000" dirty="0">
                          <a:effectLst/>
                          <a:latin typeface="+mj-lt"/>
                        </a:rPr>
                        <a:t>Business Support Services</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0">
                          <a:solidFill>
                            <a:schemeClr val="tx1"/>
                          </a:solidFill>
                          <a:effectLst/>
                          <a:latin typeface="+mj-lt"/>
                        </a:rPr>
                        <a:t>1%</a:t>
                      </a:r>
                      <a:endParaRPr lang="en-US" sz="18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0" dirty="0">
                          <a:solidFill>
                            <a:schemeClr val="tx1"/>
                          </a:solidFill>
                          <a:effectLst/>
                          <a:latin typeface="+mj-lt"/>
                        </a:rPr>
                        <a:t>2%</a:t>
                      </a:r>
                      <a:endParaRPr lang="en-US" sz="18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0" dirty="0">
                          <a:solidFill>
                            <a:schemeClr val="tx1"/>
                          </a:solidFill>
                          <a:effectLst/>
                          <a:latin typeface="+mj-lt"/>
                        </a:rPr>
                        <a:t>3%</a:t>
                      </a:r>
                      <a:endParaRPr lang="en-US" sz="18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2715339528"/>
                  </a:ext>
                </a:extLst>
              </a:tr>
              <a:tr h="320838">
                <a:tc>
                  <a:txBody>
                    <a:bodyPr/>
                    <a:lstStyle/>
                    <a:p>
                      <a:pPr marL="0" marR="0">
                        <a:lnSpc>
                          <a:spcPct val="107000"/>
                        </a:lnSpc>
                        <a:spcBef>
                          <a:spcPts val="0"/>
                        </a:spcBef>
                        <a:spcAft>
                          <a:spcPts val="0"/>
                        </a:spcAft>
                      </a:pPr>
                      <a:r>
                        <a:rPr lang="en-US" sz="2000">
                          <a:effectLst/>
                          <a:latin typeface="+mj-lt"/>
                        </a:rPr>
                        <a:t>Depository Credit Intermediation</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0" dirty="0">
                          <a:solidFill>
                            <a:schemeClr val="tx1"/>
                          </a:solidFill>
                          <a:effectLst/>
                          <a:latin typeface="+mj-lt"/>
                        </a:rPr>
                        <a:t>7%</a:t>
                      </a:r>
                      <a:endParaRPr lang="en-US" sz="18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0" dirty="0">
                          <a:solidFill>
                            <a:schemeClr val="tx1"/>
                          </a:solidFill>
                          <a:effectLst/>
                          <a:latin typeface="+mj-lt"/>
                        </a:rPr>
                        <a:t>3%</a:t>
                      </a:r>
                      <a:endParaRPr lang="en-US" sz="18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0">
                          <a:solidFill>
                            <a:schemeClr val="tx1"/>
                          </a:solidFill>
                          <a:effectLst/>
                          <a:latin typeface="+mj-lt"/>
                        </a:rPr>
                        <a:t>4%</a:t>
                      </a:r>
                      <a:endParaRPr lang="en-US" sz="18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3092155461"/>
                  </a:ext>
                </a:extLst>
              </a:tr>
              <a:tr h="320838">
                <a:tc>
                  <a:txBody>
                    <a:bodyPr/>
                    <a:lstStyle/>
                    <a:p>
                      <a:pPr marL="0" marR="0">
                        <a:lnSpc>
                          <a:spcPct val="107000"/>
                        </a:lnSpc>
                        <a:spcBef>
                          <a:spcPts val="0"/>
                        </a:spcBef>
                        <a:spcAft>
                          <a:spcPts val="0"/>
                        </a:spcAft>
                      </a:pPr>
                      <a:r>
                        <a:rPr lang="en-US" sz="2000">
                          <a:effectLst/>
                          <a:latin typeface="+mj-lt"/>
                        </a:rPr>
                        <a:t>General Medical and Surgical Hospitals</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0">
                          <a:solidFill>
                            <a:schemeClr val="tx1"/>
                          </a:solidFill>
                          <a:effectLst/>
                          <a:latin typeface="+mj-lt"/>
                        </a:rPr>
                        <a:t>1%</a:t>
                      </a:r>
                      <a:endParaRPr lang="en-US" sz="18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0" dirty="0">
                          <a:solidFill>
                            <a:schemeClr val="tx1"/>
                          </a:solidFill>
                          <a:effectLst/>
                          <a:latin typeface="+mj-lt"/>
                        </a:rPr>
                        <a:t>5%</a:t>
                      </a:r>
                      <a:endParaRPr lang="en-US" sz="18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0" dirty="0">
                          <a:solidFill>
                            <a:schemeClr val="tx1"/>
                          </a:solidFill>
                          <a:effectLst/>
                          <a:latin typeface="+mj-lt"/>
                        </a:rPr>
                        <a:t>2%</a:t>
                      </a:r>
                      <a:endParaRPr lang="en-US" sz="18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3420177334"/>
                  </a:ext>
                </a:extLst>
              </a:tr>
              <a:tr h="320838">
                <a:tc>
                  <a:txBody>
                    <a:bodyPr/>
                    <a:lstStyle/>
                    <a:p>
                      <a:pPr marL="0" marR="0">
                        <a:lnSpc>
                          <a:spcPct val="107000"/>
                        </a:lnSpc>
                        <a:spcBef>
                          <a:spcPts val="0"/>
                        </a:spcBef>
                        <a:spcAft>
                          <a:spcPts val="0"/>
                        </a:spcAft>
                      </a:pPr>
                      <a:r>
                        <a:rPr lang="en-US" sz="2000">
                          <a:effectLst/>
                          <a:latin typeface="+mj-lt"/>
                        </a:rPr>
                        <a:t>Home Health Care Services</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0" dirty="0">
                          <a:solidFill>
                            <a:schemeClr val="tx1"/>
                          </a:solidFill>
                          <a:effectLst/>
                          <a:latin typeface="+mj-lt"/>
                        </a:rPr>
                        <a:t>9%</a:t>
                      </a:r>
                      <a:endParaRPr lang="en-US" sz="18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0">
                          <a:solidFill>
                            <a:schemeClr val="tx1"/>
                          </a:solidFill>
                          <a:effectLst/>
                          <a:latin typeface="+mj-lt"/>
                        </a:rPr>
                        <a:t>1%</a:t>
                      </a:r>
                      <a:endParaRPr lang="en-US" sz="18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0" dirty="0">
                          <a:solidFill>
                            <a:schemeClr val="tx1"/>
                          </a:solidFill>
                          <a:effectLst/>
                          <a:latin typeface="+mj-lt"/>
                        </a:rPr>
                        <a:t>2%</a:t>
                      </a:r>
                      <a:endParaRPr lang="en-US" sz="18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4059728441"/>
                  </a:ext>
                </a:extLst>
              </a:tr>
              <a:tr h="320838">
                <a:tc>
                  <a:txBody>
                    <a:bodyPr/>
                    <a:lstStyle/>
                    <a:p>
                      <a:pPr marL="0" marR="0">
                        <a:lnSpc>
                          <a:spcPct val="107000"/>
                        </a:lnSpc>
                        <a:spcBef>
                          <a:spcPts val="0"/>
                        </a:spcBef>
                        <a:spcAft>
                          <a:spcPts val="0"/>
                        </a:spcAft>
                      </a:pPr>
                      <a:r>
                        <a:rPr lang="en-US" sz="2000" dirty="0">
                          <a:effectLst/>
                          <a:latin typeface="+mj-lt"/>
                        </a:rPr>
                        <a:t>Individual and Family Services</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0">
                          <a:solidFill>
                            <a:schemeClr val="tx1"/>
                          </a:solidFill>
                          <a:effectLst/>
                          <a:latin typeface="+mj-lt"/>
                        </a:rPr>
                        <a:t>1%</a:t>
                      </a:r>
                      <a:endParaRPr lang="en-US" sz="18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0" dirty="0">
                          <a:solidFill>
                            <a:schemeClr val="tx1"/>
                          </a:solidFill>
                          <a:effectLst/>
                          <a:latin typeface="+mj-lt"/>
                        </a:rPr>
                        <a:t>4%</a:t>
                      </a:r>
                      <a:endParaRPr lang="en-US" sz="18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0" dirty="0">
                          <a:solidFill>
                            <a:schemeClr val="tx1"/>
                          </a:solidFill>
                          <a:effectLst/>
                          <a:latin typeface="+mj-lt"/>
                        </a:rPr>
                        <a:t>1%</a:t>
                      </a:r>
                      <a:endParaRPr lang="en-US" sz="18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3552341737"/>
                  </a:ext>
                </a:extLst>
              </a:tr>
              <a:tr h="362261">
                <a:tc>
                  <a:txBody>
                    <a:bodyPr/>
                    <a:lstStyle/>
                    <a:p>
                      <a:pPr marL="0" marR="0">
                        <a:lnSpc>
                          <a:spcPct val="107000"/>
                        </a:lnSpc>
                        <a:spcBef>
                          <a:spcPts val="0"/>
                        </a:spcBef>
                        <a:spcAft>
                          <a:spcPts val="0"/>
                        </a:spcAft>
                      </a:pPr>
                      <a:r>
                        <a:rPr lang="en-US" sz="2000">
                          <a:effectLst/>
                          <a:latin typeface="+mj-lt"/>
                        </a:rPr>
                        <a:t>Management of Companies and Enterprises</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0">
                          <a:solidFill>
                            <a:schemeClr val="tx1"/>
                          </a:solidFill>
                          <a:effectLst/>
                          <a:latin typeface="+mj-lt"/>
                        </a:rPr>
                        <a:t>3%</a:t>
                      </a:r>
                      <a:endParaRPr lang="en-US" sz="18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0" dirty="0">
                          <a:solidFill>
                            <a:schemeClr val="tx1"/>
                          </a:solidFill>
                          <a:effectLst/>
                          <a:latin typeface="+mj-lt"/>
                        </a:rPr>
                        <a:t>7%</a:t>
                      </a:r>
                      <a:endParaRPr lang="en-US" sz="18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0" dirty="0">
                          <a:solidFill>
                            <a:schemeClr val="tx1"/>
                          </a:solidFill>
                          <a:effectLst/>
                          <a:latin typeface="+mj-lt"/>
                        </a:rPr>
                        <a:t>3%</a:t>
                      </a:r>
                      <a:endParaRPr lang="en-US" sz="18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761644764"/>
                  </a:ext>
                </a:extLst>
              </a:tr>
              <a:tr h="334297">
                <a:tc>
                  <a:txBody>
                    <a:bodyPr/>
                    <a:lstStyle/>
                    <a:p>
                      <a:pPr marL="0" marR="0">
                        <a:lnSpc>
                          <a:spcPct val="107000"/>
                        </a:lnSpc>
                        <a:spcBef>
                          <a:spcPts val="0"/>
                        </a:spcBef>
                        <a:spcAft>
                          <a:spcPts val="0"/>
                        </a:spcAft>
                      </a:pPr>
                      <a:r>
                        <a:rPr lang="en-US" sz="2000">
                          <a:effectLst/>
                          <a:latin typeface="+mj-lt"/>
                        </a:rPr>
                        <a:t>Management, Scientific, and Technical Consulting Services</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0">
                          <a:solidFill>
                            <a:schemeClr val="tx1"/>
                          </a:solidFill>
                          <a:effectLst/>
                          <a:latin typeface="+mj-lt"/>
                        </a:rPr>
                        <a:t>2%</a:t>
                      </a:r>
                      <a:endParaRPr lang="en-US" sz="18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0" dirty="0">
                          <a:solidFill>
                            <a:schemeClr val="tx1"/>
                          </a:solidFill>
                          <a:effectLst/>
                          <a:latin typeface="+mj-lt"/>
                        </a:rPr>
                        <a:t>4%</a:t>
                      </a:r>
                      <a:endParaRPr lang="en-US" sz="18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0" dirty="0">
                          <a:solidFill>
                            <a:schemeClr val="tx1"/>
                          </a:solidFill>
                          <a:effectLst/>
                          <a:latin typeface="+mj-lt"/>
                        </a:rPr>
                        <a:t>2%</a:t>
                      </a:r>
                      <a:endParaRPr lang="en-US" sz="18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938252542"/>
                  </a:ext>
                </a:extLst>
              </a:tr>
              <a:tr h="320838">
                <a:tc>
                  <a:txBody>
                    <a:bodyPr/>
                    <a:lstStyle/>
                    <a:p>
                      <a:pPr marL="0" marR="0">
                        <a:lnSpc>
                          <a:spcPct val="107000"/>
                        </a:lnSpc>
                        <a:spcBef>
                          <a:spcPts val="0"/>
                        </a:spcBef>
                        <a:spcAft>
                          <a:spcPts val="0"/>
                        </a:spcAft>
                      </a:pPr>
                      <a:r>
                        <a:rPr lang="en-US" sz="2000" dirty="0">
                          <a:effectLst/>
                          <a:latin typeface="+mj-lt"/>
                        </a:rPr>
                        <a:t>Other Telecommunications</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0" dirty="0">
                          <a:solidFill>
                            <a:schemeClr val="tx1"/>
                          </a:solidFill>
                          <a:effectLst/>
                          <a:latin typeface="+mj-lt"/>
                        </a:rPr>
                        <a:t>3%</a:t>
                      </a:r>
                      <a:endParaRPr lang="en-US" sz="18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0" dirty="0">
                          <a:solidFill>
                            <a:schemeClr val="tx1"/>
                          </a:solidFill>
                          <a:effectLst/>
                          <a:latin typeface="+mj-lt"/>
                        </a:rPr>
                        <a:t>5%</a:t>
                      </a:r>
                      <a:endParaRPr lang="en-US" sz="18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0" dirty="0">
                          <a:solidFill>
                            <a:schemeClr val="tx1"/>
                          </a:solidFill>
                          <a:effectLst/>
                          <a:latin typeface="+mj-lt"/>
                        </a:rPr>
                        <a:t>7%</a:t>
                      </a:r>
                      <a:endParaRPr lang="en-US" sz="18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3235057397"/>
                  </a:ext>
                </a:extLst>
              </a:tr>
            </a:tbl>
          </a:graphicData>
        </a:graphic>
      </p:graphicFrame>
      <p:sp>
        <p:nvSpPr>
          <p:cNvPr id="7" name="TextBox 6">
            <a:extLst>
              <a:ext uri="{FF2B5EF4-FFF2-40B4-BE49-F238E27FC236}">
                <a16:creationId xmlns="" xmlns:a16="http://schemas.microsoft.com/office/drawing/2014/main" id="{231C55B6-FAAF-45D4-88D5-FC2734CEEE8B}"/>
              </a:ext>
            </a:extLst>
          </p:cNvPr>
          <p:cNvSpPr txBox="1"/>
          <p:nvPr/>
        </p:nvSpPr>
        <p:spPr>
          <a:xfrm>
            <a:off x="0" y="6635719"/>
            <a:ext cx="11936627" cy="261610"/>
          </a:xfrm>
          <a:prstGeom prst="rect">
            <a:avLst/>
          </a:prstGeom>
          <a:noFill/>
        </p:spPr>
        <p:txBody>
          <a:bodyPr wrap="square" rtlCol="0">
            <a:spAutoFit/>
          </a:bodyPr>
          <a:lstStyle/>
          <a:p>
            <a:r>
              <a:rPr lang="en-US" sz="1100" dirty="0">
                <a:latin typeface="+mj-lt"/>
              </a:rPr>
              <a:t>Source: LMI report prepared for NPI by A. Bell of the Workforce Development Board (Peterborough) </a:t>
            </a:r>
          </a:p>
        </p:txBody>
      </p:sp>
    </p:spTree>
    <p:extLst>
      <p:ext uri="{BB962C8B-B14F-4D97-AF65-F5344CB8AC3E}">
        <p14:creationId xmlns:p14="http://schemas.microsoft.com/office/powerpoint/2010/main" val="36786827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A32C0F5-6866-4A1C-A9EC-5C710D078EB4}"/>
              </a:ext>
            </a:extLst>
          </p:cNvPr>
          <p:cNvSpPr txBox="1"/>
          <p:nvPr/>
        </p:nvSpPr>
        <p:spPr>
          <a:xfrm>
            <a:off x="621201" y="-17053"/>
            <a:ext cx="10681112" cy="2000548"/>
          </a:xfrm>
          <a:prstGeom prst="rect">
            <a:avLst/>
          </a:prstGeom>
          <a:noFill/>
        </p:spPr>
        <p:txBody>
          <a:bodyPr wrap="square" rtlCol="0">
            <a:spAutoFit/>
          </a:bodyPr>
          <a:lstStyle/>
          <a:p>
            <a:r>
              <a:rPr lang="en-US" sz="2800" b="1" dirty="0" err="1">
                <a:solidFill>
                  <a:schemeClr val="accent1">
                    <a:lumMod val="75000"/>
                  </a:schemeClr>
                </a:solidFill>
                <a:latin typeface="Century Gothic" panose="020B0502020202020204" pitchFamily="34" charset="0"/>
              </a:rPr>
              <a:t>Labour</a:t>
            </a:r>
            <a:r>
              <a:rPr lang="en-US" sz="2800" b="1" dirty="0">
                <a:solidFill>
                  <a:schemeClr val="accent1">
                    <a:lumMod val="75000"/>
                  </a:schemeClr>
                </a:solidFill>
                <a:latin typeface="Century Gothic" panose="020B0502020202020204" pitchFamily="34" charset="0"/>
              </a:rPr>
              <a:t> Market Analysis: </a:t>
            </a:r>
            <a:r>
              <a:rPr lang="en-US" sz="2800" dirty="0">
                <a:solidFill>
                  <a:schemeClr val="accent1">
                    <a:lumMod val="75000"/>
                  </a:schemeClr>
                </a:solidFill>
                <a:latin typeface="Century Gothic" panose="020B0502020202020204" pitchFamily="34" charset="0"/>
              </a:rPr>
              <a:t>Industry analysis</a:t>
            </a:r>
            <a:endParaRPr lang="en-US" sz="2800" b="1" dirty="0">
              <a:solidFill>
                <a:schemeClr val="accent1">
                  <a:lumMod val="75000"/>
                </a:schemeClr>
              </a:solidFill>
              <a:latin typeface="Century Gothic" panose="020B0502020202020204" pitchFamily="34" charset="0"/>
            </a:endParaRPr>
          </a:p>
          <a:p>
            <a:pPr lvl="1"/>
            <a:endParaRPr lang="en-US" sz="2400" dirty="0">
              <a:latin typeface="Century Gothic" panose="020B0502020202020204" pitchFamily="34" charset="0"/>
            </a:endParaRPr>
          </a:p>
          <a:p>
            <a:pPr marL="800100" lvl="1" indent="-342900">
              <a:buFont typeface="Arial" panose="020B0604020202020204" pitchFamily="34" charset="0"/>
              <a:buChar char="•"/>
            </a:pPr>
            <a:endParaRPr lang="en-US" sz="2400" dirty="0">
              <a:latin typeface="Century Gothic" panose="020B0502020202020204" pitchFamily="34" charset="0"/>
            </a:endParaRPr>
          </a:p>
          <a:p>
            <a:pPr marL="800100" lvl="1" indent="-342900">
              <a:buFont typeface="Arial" panose="020B0604020202020204" pitchFamily="34" charset="0"/>
              <a:buChar char="•"/>
            </a:pPr>
            <a:endParaRPr lang="en-US" sz="2400" dirty="0">
              <a:latin typeface="Century Gothic" panose="020B0502020202020204" pitchFamily="34" charset="0"/>
            </a:endParaRPr>
          </a:p>
          <a:p>
            <a:pPr marL="800100" lvl="1" indent="-342900">
              <a:buFont typeface="Arial" panose="020B0604020202020204" pitchFamily="34" charset="0"/>
              <a:buChar char="•"/>
            </a:pPr>
            <a:endParaRPr lang="en-US" sz="2400" dirty="0">
              <a:latin typeface="Century Gothic" panose="020B0502020202020204" pitchFamily="34" charset="0"/>
            </a:endParaRPr>
          </a:p>
        </p:txBody>
      </p:sp>
      <p:sp>
        <p:nvSpPr>
          <p:cNvPr id="3" name="TextBox 2">
            <a:extLst>
              <a:ext uri="{FF2B5EF4-FFF2-40B4-BE49-F238E27FC236}">
                <a16:creationId xmlns="" xmlns:a16="http://schemas.microsoft.com/office/drawing/2014/main" id="{EF6A805C-084E-4F6B-A648-88375D5A62BC}"/>
              </a:ext>
            </a:extLst>
          </p:cNvPr>
          <p:cNvSpPr txBox="1"/>
          <p:nvPr/>
        </p:nvSpPr>
        <p:spPr>
          <a:xfrm>
            <a:off x="1261937" y="796427"/>
            <a:ext cx="9399639" cy="707886"/>
          </a:xfrm>
          <a:prstGeom prst="rect">
            <a:avLst/>
          </a:prstGeom>
          <a:solidFill>
            <a:schemeClr val="accent1">
              <a:lumMod val="20000"/>
              <a:lumOff val="80000"/>
            </a:schemeClr>
          </a:solidFill>
          <a:ln w="76200">
            <a:solidFill>
              <a:schemeClr val="accent1"/>
            </a:solidFill>
          </a:ln>
        </p:spPr>
        <p:txBody>
          <a:bodyPr wrap="square" rtlCol="0">
            <a:spAutoFit/>
          </a:bodyPr>
          <a:lstStyle/>
          <a:p>
            <a:pPr algn="ctr"/>
            <a:r>
              <a:rPr lang="en-US" sz="4000" b="1" dirty="0">
                <a:latin typeface="+mj-lt"/>
              </a:rPr>
              <a:t>Northern Ontario: </a:t>
            </a:r>
            <a:r>
              <a:rPr lang="en-US" sz="4000" b="1" dirty="0">
                <a:solidFill>
                  <a:schemeClr val="accent4"/>
                </a:solidFill>
                <a:latin typeface="+mj-lt"/>
              </a:rPr>
              <a:t>Unique to the North</a:t>
            </a:r>
            <a:endParaRPr lang="en-US" sz="4000" b="1" dirty="0">
              <a:latin typeface="+mj-lt"/>
            </a:endParaRPr>
          </a:p>
        </p:txBody>
      </p:sp>
      <p:sp>
        <p:nvSpPr>
          <p:cNvPr id="8" name="TextBox 7">
            <a:extLst>
              <a:ext uri="{FF2B5EF4-FFF2-40B4-BE49-F238E27FC236}">
                <a16:creationId xmlns="" xmlns:a16="http://schemas.microsoft.com/office/drawing/2014/main" id="{C06B5C3E-D1B6-453F-8BE7-DFAF8548C51E}"/>
              </a:ext>
            </a:extLst>
          </p:cNvPr>
          <p:cNvSpPr txBox="1"/>
          <p:nvPr/>
        </p:nvSpPr>
        <p:spPr>
          <a:xfrm>
            <a:off x="1971499" y="1773233"/>
            <a:ext cx="9399639" cy="4647426"/>
          </a:xfrm>
          <a:prstGeom prst="rect">
            <a:avLst/>
          </a:prstGeom>
          <a:noFill/>
        </p:spPr>
        <p:txBody>
          <a:bodyPr wrap="square" rtlCol="0">
            <a:spAutoFit/>
          </a:bodyPr>
          <a:lstStyle/>
          <a:p>
            <a:pPr marL="285750" indent="-285750">
              <a:buFont typeface="Arial" panose="020B0604020202020204" pitchFamily="34" charset="0"/>
              <a:buChar char="•"/>
            </a:pPr>
            <a:r>
              <a:rPr lang="fr-CA" sz="2400" b="1" dirty="0">
                <a:latin typeface="+mj-lt"/>
              </a:rPr>
              <a:t>10% </a:t>
            </a:r>
            <a:r>
              <a:rPr lang="fr-CA" sz="2000" dirty="0">
                <a:latin typeface="+mj-lt"/>
              </a:rPr>
              <a:t>of french </a:t>
            </a:r>
            <a:r>
              <a:rPr lang="fr-CA" sz="2000" dirty="0" err="1">
                <a:latin typeface="+mj-lt"/>
              </a:rPr>
              <a:t>speaking</a:t>
            </a:r>
            <a:r>
              <a:rPr lang="fr-CA" sz="2000" dirty="0">
                <a:latin typeface="+mj-lt"/>
              </a:rPr>
              <a:t> job </a:t>
            </a:r>
            <a:r>
              <a:rPr lang="fr-CA" sz="2000" dirty="0" err="1">
                <a:latin typeface="+mj-lt"/>
              </a:rPr>
              <a:t>postings</a:t>
            </a:r>
            <a:r>
              <a:rPr lang="fr-CA" sz="2000" dirty="0">
                <a:latin typeface="+mj-lt"/>
              </a:rPr>
              <a:t> in the North are in the </a:t>
            </a:r>
            <a:r>
              <a:rPr lang="fr-CA" sz="2400" b="1" i="1" u="sng" dirty="0" err="1">
                <a:uFill>
                  <a:solidFill>
                    <a:schemeClr val="accent4"/>
                  </a:solidFill>
                </a:uFill>
                <a:latin typeface="+mj-lt"/>
              </a:rPr>
              <a:t>Sawmill</a:t>
            </a:r>
            <a:r>
              <a:rPr lang="fr-CA" sz="2400" b="1" i="1" u="sng" dirty="0">
                <a:uFill>
                  <a:solidFill>
                    <a:schemeClr val="accent4"/>
                  </a:solidFill>
                </a:uFill>
                <a:latin typeface="+mj-lt"/>
              </a:rPr>
              <a:t>  and Wood </a:t>
            </a:r>
            <a:r>
              <a:rPr lang="fr-CA" sz="2400" b="1" i="1" u="sng" dirty="0" err="1">
                <a:uFill>
                  <a:solidFill>
                    <a:schemeClr val="accent4"/>
                  </a:solidFill>
                </a:uFill>
                <a:latin typeface="+mj-lt"/>
              </a:rPr>
              <a:t>Preservation</a:t>
            </a:r>
            <a:r>
              <a:rPr lang="fr-CA" sz="2400" b="1" i="1" u="sng" dirty="0">
                <a:uFill>
                  <a:solidFill>
                    <a:schemeClr val="accent4"/>
                  </a:solidFill>
                </a:uFill>
                <a:latin typeface="+mj-lt"/>
              </a:rPr>
              <a:t> </a:t>
            </a:r>
            <a:r>
              <a:rPr lang="fr-CA" sz="2400" b="1" i="1" u="sng" dirty="0" err="1">
                <a:uFill>
                  <a:solidFill>
                    <a:schemeClr val="accent4"/>
                  </a:solidFill>
                </a:uFill>
                <a:latin typeface="+mj-lt"/>
              </a:rPr>
              <a:t>Industry</a:t>
            </a:r>
            <a:r>
              <a:rPr lang="fr-CA" sz="2400" dirty="0">
                <a:latin typeface="+mj-lt"/>
              </a:rPr>
              <a:t> </a:t>
            </a:r>
          </a:p>
          <a:p>
            <a:pPr marL="285750" indent="-285750">
              <a:buFont typeface="Arial" panose="020B0604020202020204" pitchFamily="34" charset="0"/>
              <a:buChar char="•"/>
            </a:pPr>
            <a:endParaRPr lang="fr-CA" sz="2000" b="1" dirty="0">
              <a:latin typeface="+mj-lt"/>
            </a:endParaRPr>
          </a:p>
          <a:p>
            <a:pPr marL="285750" indent="-285750">
              <a:buFont typeface="Arial" panose="020B0604020202020204" pitchFamily="34" charset="0"/>
              <a:buChar char="•"/>
            </a:pPr>
            <a:r>
              <a:rPr lang="fr-CA" sz="2400" b="1" dirty="0">
                <a:latin typeface="+mj-lt"/>
              </a:rPr>
              <a:t>3% </a:t>
            </a:r>
            <a:r>
              <a:rPr lang="fr-CA" sz="2000" dirty="0">
                <a:latin typeface="+mj-lt"/>
              </a:rPr>
              <a:t>of french </a:t>
            </a:r>
            <a:r>
              <a:rPr lang="fr-CA" sz="2000" dirty="0" err="1">
                <a:latin typeface="+mj-lt"/>
              </a:rPr>
              <a:t>speaking</a:t>
            </a:r>
            <a:r>
              <a:rPr lang="fr-CA" sz="2000" dirty="0">
                <a:latin typeface="+mj-lt"/>
              </a:rPr>
              <a:t> job </a:t>
            </a:r>
            <a:r>
              <a:rPr lang="fr-CA" sz="2000" dirty="0" err="1">
                <a:latin typeface="+mj-lt"/>
              </a:rPr>
              <a:t>postings</a:t>
            </a:r>
            <a:r>
              <a:rPr lang="fr-CA" sz="2000" dirty="0">
                <a:latin typeface="+mj-lt"/>
              </a:rPr>
              <a:t> in the North are in the </a:t>
            </a:r>
            <a:r>
              <a:rPr lang="fr-CA" sz="2400" b="1" i="1" u="sng" dirty="0">
                <a:uFill>
                  <a:solidFill>
                    <a:schemeClr val="accent4"/>
                  </a:solidFill>
                </a:uFill>
                <a:latin typeface="+mj-lt"/>
              </a:rPr>
              <a:t>Specialty Food Stores </a:t>
            </a:r>
            <a:r>
              <a:rPr lang="fr-CA" sz="2400" b="1" i="1" u="sng" dirty="0" err="1">
                <a:uFill>
                  <a:solidFill>
                    <a:schemeClr val="accent4"/>
                  </a:solidFill>
                </a:uFill>
                <a:latin typeface="+mj-lt"/>
              </a:rPr>
              <a:t>Industry</a:t>
            </a:r>
            <a:endParaRPr lang="fr-CA" sz="2400" u="sng" dirty="0">
              <a:uFill>
                <a:solidFill>
                  <a:schemeClr val="accent4"/>
                </a:solidFill>
              </a:uFill>
              <a:latin typeface="+mj-lt"/>
            </a:endParaRPr>
          </a:p>
          <a:p>
            <a:pPr marL="285750" indent="-285750">
              <a:buFont typeface="Arial" panose="020B0604020202020204" pitchFamily="34" charset="0"/>
              <a:buChar char="•"/>
            </a:pPr>
            <a:endParaRPr lang="fr-CA" sz="2000" b="1" dirty="0">
              <a:latin typeface="+mj-lt"/>
            </a:endParaRPr>
          </a:p>
          <a:p>
            <a:pPr marL="285750" indent="-285750">
              <a:buFont typeface="Arial" panose="020B0604020202020204" pitchFamily="34" charset="0"/>
              <a:buChar char="•"/>
            </a:pPr>
            <a:r>
              <a:rPr lang="en-US" sz="2400" b="1" dirty="0">
                <a:latin typeface="+mj-lt"/>
              </a:rPr>
              <a:t>2</a:t>
            </a:r>
            <a:r>
              <a:rPr lang="fr-CA" sz="2400" b="1" dirty="0">
                <a:latin typeface="+mj-lt"/>
              </a:rPr>
              <a:t>% </a:t>
            </a:r>
            <a:r>
              <a:rPr lang="fr-CA" sz="2000" dirty="0">
                <a:latin typeface="+mj-lt"/>
              </a:rPr>
              <a:t>of french </a:t>
            </a:r>
            <a:r>
              <a:rPr lang="fr-CA" sz="2000" dirty="0" err="1">
                <a:latin typeface="+mj-lt"/>
              </a:rPr>
              <a:t>speaking</a:t>
            </a:r>
            <a:r>
              <a:rPr lang="fr-CA" sz="2000" dirty="0">
                <a:latin typeface="+mj-lt"/>
              </a:rPr>
              <a:t> job </a:t>
            </a:r>
            <a:r>
              <a:rPr lang="fr-CA" sz="2000" dirty="0" err="1">
                <a:latin typeface="+mj-lt"/>
              </a:rPr>
              <a:t>postings</a:t>
            </a:r>
            <a:r>
              <a:rPr lang="fr-CA" sz="2000" dirty="0">
                <a:latin typeface="+mj-lt"/>
              </a:rPr>
              <a:t> in the North are in the </a:t>
            </a:r>
            <a:r>
              <a:rPr lang="fr-CA" sz="2400" b="1" i="1" u="sng" dirty="0">
                <a:uFill>
                  <a:solidFill>
                    <a:schemeClr val="accent4"/>
                  </a:solidFill>
                </a:uFill>
                <a:latin typeface="+mj-lt"/>
              </a:rPr>
              <a:t>Pulp, Paper, and Paperboard Mills </a:t>
            </a:r>
            <a:r>
              <a:rPr lang="fr-CA" sz="2400" b="1" i="1" u="sng" dirty="0" err="1">
                <a:uFill>
                  <a:solidFill>
                    <a:schemeClr val="accent4"/>
                  </a:solidFill>
                </a:uFill>
                <a:latin typeface="+mj-lt"/>
              </a:rPr>
              <a:t>Industry</a:t>
            </a:r>
            <a:endParaRPr lang="en-US" sz="2400" b="1" i="1" u="sng" dirty="0">
              <a:uFill>
                <a:solidFill>
                  <a:schemeClr val="accent4"/>
                </a:solidFill>
              </a:uFill>
              <a:latin typeface="+mj-lt"/>
            </a:endParaRPr>
          </a:p>
          <a:p>
            <a:pPr marL="285750" indent="-285750">
              <a:buFont typeface="Arial" panose="020B0604020202020204" pitchFamily="34" charset="0"/>
              <a:buChar char="•"/>
            </a:pPr>
            <a:endParaRPr lang="en-US" sz="2000" b="1" dirty="0">
              <a:latin typeface="+mj-lt"/>
            </a:endParaRPr>
          </a:p>
          <a:p>
            <a:pPr marL="285750" indent="-285750">
              <a:buFont typeface="Arial" panose="020B0604020202020204" pitchFamily="34" charset="0"/>
              <a:buChar char="•"/>
            </a:pPr>
            <a:r>
              <a:rPr lang="en-US" sz="2400" b="1" dirty="0">
                <a:latin typeface="+mj-lt"/>
              </a:rPr>
              <a:t>2% </a:t>
            </a:r>
            <a:r>
              <a:rPr lang="en-US" sz="2000" dirty="0">
                <a:latin typeface="+mj-lt"/>
              </a:rPr>
              <a:t>of French speaking job postings in the North are in the </a:t>
            </a:r>
            <a:r>
              <a:rPr lang="en-US" sz="2400" b="1" i="1" u="sng" dirty="0">
                <a:uFill>
                  <a:solidFill>
                    <a:schemeClr val="accent4"/>
                  </a:solidFill>
                </a:uFill>
                <a:latin typeface="+mj-lt"/>
              </a:rPr>
              <a:t>Investigation and Security Services Industry</a:t>
            </a:r>
            <a:endParaRPr lang="en-US" sz="2000" b="1" u="sng" dirty="0">
              <a:uFill>
                <a:solidFill>
                  <a:schemeClr val="accent4"/>
                </a:solidFill>
              </a:uFill>
              <a:latin typeface="+mj-lt"/>
            </a:endParaRPr>
          </a:p>
          <a:p>
            <a:pPr marL="285750" indent="-285750">
              <a:buFont typeface="Arial" panose="020B0604020202020204" pitchFamily="34" charset="0"/>
              <a:buChar char="•"/>
            </a:pPr>
            <a:endParaRPr lang="en-US" b="1" dirty="0">
              <a:latin typeface="+mj-lt"/>
            </a:endParaRPr>
          </a:p>
          <a:p>
            <a:endParaRPr lang="en-US" dirty="0">
              <a:latin typeface="+mj-lt"/>
            </a:endParaRPr>
          </a:p>
        </p:txBody>
      </p:sp>
      <p:sp>
        <p:nvSpPr>
          <p:cNvPr id="9" name="TextBox 8">
            <a:extLst>
              <a:ext uri="{FF2B5EF4-FFF2-40B4-BE49-F238E27FC236}">
                <a16:creationId xmlns="" xmlns:a16="http://schemas.microsoft.com/office/drawing/2014/main" id="{35E984EE-3F01-4851-9E4B-F07D4559E00E}"/>
              </a:ext>
            </a:extLst>
          </p:cNvPr>
          <p:cNvSpPr txBox="1"/>
          <p:nvPr/>
        </p:nvSpPr>
        <p:spPr>
          <a:xfrm>
            <a:off x="0" y="6635719"/>
            <a:ext cx="11936627" cy="261610"/>
          </a:xfrm>
          <a:prstGeom prst="rect">
            <a:avLst/>
          </a:prstGeom>
          <a:noFill/>
        </p:spPr>
        <p:txBody>
          <a:bodyPr wrap="square" rtlCol="0">
            <a:spAutoFit/>
          </a:bodyPr>
          <a:lstStyle/>
          <a:p>
            <a:r>
              <a:rPr lang="en-US" sz="1100" dirty="0">
                <a:latin typeface="+mj-lt"/>
              </a:rPr>
              <a:t>Source: LMI report prepared for NPI by A. Bell of the Workforce Development Board (Peterborough) </a:t>
            </a:r>
          </a:p>
        </p:txBody>
      </p:sp>
    </p:spTree>
    <p:extLst>
      <p:ext uri="{BB962C8B-B14F-4D97-AF65-F5344CB8AC3E}">
        <p14:creationId xmlns:p14="http://schemas.microsoft.com/office/powerpoint/2010/main" val="33973963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33333084-9168-4AEC-B088-A8ADED1D46F2}"/>
              </a:ext>
            </a:extLst>
          </p:cNvPr>
          <p:cNvSpPr txBox="1"/>
          <p:nvPr/>
        </p:nvSpPr>
        <p:spPr>
          <a:xfrm>
            <a:off x="0" y="6635719"/>
            <a:ext cx="11936627" cy="261610"/>
          </a:xfrm>
          <a:prstGeom prst="rect">
            <a:avLst/>
          </a:prstGeom>
          <a:noFill/>
        </p:spPr>
        <p:txBody>
          <a:bodyPr wrap="square" rtlCol="0">
            <a:spAutoFit/>
          </a:bodyPr>
          <a:lstStyle/>
          <a:p>
            <a:r>
              <a:rPr lang="en-US" sz="1100" dirty="0">
                <a:latin typeface="+mj-lt"/>
              </a:rPr>
              <a:t>Source: LMI report prepared for NPI by A. Bell of the Workforce Development Board (Peterborough) </a:t>
            </a:r>
          </a:p>
        </p:txBody>
      </p:sp>
      <p:sp>
        <p:nvSpPr>
          <p:cNvPr id="5" name="TextBox 4">
            <a:extLst>
              <a:ext uri="{FF2B5EF4-FFF2-40B4-BE49-F238E27FC236}">
                <a16:creationId xmlns="" xmlns:a16="http://schemas.microsoft.com/office/drawing/2014/main" id="{FDF5EE66-789A-4A91-8556-6E489D01E409}"/>
              </a:ext>
            </a:extLst>
          </p:cNvPr>
          <p:cNvSpPr txBox="1"/>
          <p:nvPr/>
        </p:nvSpPr>
        <p:spPr>
          <a:xfrm>
            <a:off x="621201" y="-17053"/>
            <a:ext cx="10681112" cy="2000548"/>
          </a:xfrm>
          <a:prstGeom prst="rect">
            <a:avLst/>
          </a:prstGeom>
          <a:noFill/>
        </p:spPr>
        <p:txBody>
          <a:bodyPr wrap="square" rtlCol="0">
            <a:spAutoFit/>
          </a:bodyPr>
          <a:lstStyle/>
          <a:p>
            <a:r>
              <a:rPr lang="en-US" sz="2800" b="1" dirty="0" err="1">
                <a:solidFill>
                  <a:schemeClr val="accent1">
                    <a:lumMod val="75000"/>
                  </a:schemeClr>
                </a:solidFill>
                <a:latin typeface="Century Gothic" panose="020B0502020202020204" pitchFamily="34" charset="0"/>
              </a:rPr>
              <a:t>Labour</a:t>
            </a:r>
            <a:r>
              <a:rPr lang="en-US" sz="2800" b="1" dirty="0">
                <a:solidFill>
                  <a:schemeClr val="accent1">
                    <a:lumMod val="75000"/>
                  </a:schemeClr>
                </a:solidFill>
                <a:latin typeface="Century Gothic" panose="020B0502020202020204" pitchFamily="34" charset="0"/>
              </a:rPr>
              <a:t> Market Analysis: </a:t>
            </a:r>
            <a:r>
              <a:rPr lang="en-US" sz="2800" dirty="0">
                <a:solidFill>
                  <a:schemeClr val="accent1">
                    <a:lumMod val="75000"/>
                  </a:schemeClr>
                </a:solidFill>
                <a:latin typeface="Century Gothic" panose="020B0502020202020204" pitchFamily="34" charset="0"/>
              </a:rPr>
              <a:t>Industry analysis</a:t>
            </a:r>
            <a:endParaRPr lang="en-US" sz="2800" b="1" dirty="0">
              <a:solidFill>
                <a:schemeClr val="accent1">
                  <a:lumMod val="75000"/>
                </a:schemeClr>
              </a:solidFill>
              <a:latin typeface="Century Gothic" panose="020B0502020202020204" pitchFamily="34" charset="0"/>
            </a:endParaRPr>
          </a:p>
          <a:p>
            <a:pPr lvl="1"/>
            <a:endParaRPr lang="en-US" sz="2400" dirty="0">
              <a:latin typeface="Century Gothic" panose="020B0502020202020204" pitchFamily="34" charset="0"/>
            </a:endParaRPr>
          </a:p>
          <a:p>
            <a:pPr marL="800100" lvl="1" indent="-342900">
              <a:buFont typeface="Arial" panose="020B0604020202020204" pitchFamily="34" charset="0"/>
              <a:buChar char="•"/>
            </a:pPr>
            <a:endParaRPr lang="en-US" sz="2400" dirty="0">
              <a:latin typeface="Century Gothic" panose="020B0502020202020204" pitchFamily="34" charset="0"/>
            </a:endParaRPr>
          </a:p>
          <a:p>
            <a:pPr marL="800100" lvl="1" indent="-342900">
              <a:buFont typeface="Arial" panose="020B0604020202020204" pitchFamily="34" charset="0"/>
              <a:buChar char="•"/>
            </a:pPr>
            <a:endParaRPr lang="en-US" sz="2400" dirty="0">
              <a:latin typeface="Century Gothic" panose="020B0502020202020204" pitchFamily="34" charset="0"/>
            </a:endParaRPr>
          </a:p>
          <a:p>
            <a:pPr marL="800100" lvl="1" indent="-342900">
              <a:buFont typeface="Arial" panose="020B0604020202020204" pitchFamily="34" charset="0"/>
              <a:buChar char="•"/>
            </a:pPr>
            <a:endParaRPr lang="en-US" sz="2400" dirty="0">
              <a:latin typeface="Century Gothic" panose="020B0502020202020204" pitchFamily="34" charset="0"/>
            </a:endParaRPr>
          </a:p>
        </p:txBody>
      </p:sp>
      <p:sp>
        <p:nvSpPr>
          <p:cNvPr id="6" name="TextBox 5">
            <a:extLst>
              <a:ext uri="{FF2B5EF4-FFF2-40B4-BE49-F238E27FC236}">
                <a16:creationId xmlns="" xmlns:a16="http://schemas.microsoft.com/office/drawing/2014/main" id="{3596B2EC-BFE9-40FE-B1B6-4544EBDE5A5F}"/>
              </a:ext>
            </a:extLst>
          </p:cNvPr>
          <p:cNvSpPr txBox="1"/>
          <p:nvPr/>
        </p:nvSpPr>
        <p:spPr>
          <a:xfrm>
            <a:off x="1704192" y="983221"/>
            <a:ext cx="8783615" cy="707886"/>
          </a:xfrm>
          <a:prstGeom prst="rect">
            <a:avLst/>
          </a:prstGeom>
          <a:solidFill>
            <a:schemeClr val="accent1">
              <a:lumMod val="20000"/>
              <a:lumOff val="80000"/>
            </a:schemeClr>
          </a:solidFill>
          <a:ln w="76200">
            <a:solidFill>
              <a:schemeClr val="accent1"/>
            </a:solidFill>
          </a:ln>
        </p:spPr>
        <p:txBody>
          <a:bodyPr wrap="square" rtlCol="0">
            <a:spAutoFit/>
          </a:bodyPr>
          <a:lstStyle/>
          <a:p>
            <a:pPr algn="ctr"/>
            <a:r>
              <a:rPr lang="en-US" sz="4000" b="1" dirty="0">
                <a:latin typeface="+mj-lt"/>
              </a:rPr>
              <a:t>Eastern Ontario: </a:t>
            </a:r>
            <a:r>
              <a:rPr lang="en-US" sz="4000" b="1" dirty="0">
                <a:solidFill>
                  <a:schemeClr val="accent4"/>
                </a:solidFill>
                <a:latin typeface="+mj-lt"/>
              </a:rPr>
              <a:t>Unique to the East</a:t>
            </a:r>
            <a:endParaRPr lang="en-US" sz="4000" b="1" dirty="0">
              <a:latin typeface="+mj-lt"/>
            </a:endParaRPr>
          </a:p>
        </p:txBody>
      </p:sp>
      <p:sp>
        <p:nvSpPr>
          <p:cNvPr id="7" name="TextBox 6">
            <a:extLst>
              <a:ext uri="{FF2B5EF4-FFF2-40B4-BE49-F238E27FC236}">
                <a16:creationId xmlns="" xmlns:a16="http://schemas.microsoft.com/office/drawing/2014/main" id="{A34364C7-6CDE-4CA3-89F1-D6F044A38EC9}"/>
              </a:ext>
            </a:extLst>
          </p:cNvPr>
          <p:cNvSpPr txBox="1"/>
          <p:nvPr/>
        </p:nvSpPr>
        <p:spPr>
          <a:xfrm>
            <a:off x="1964943" y="2278463"/>
            <a:ext cx="9337369" cy="3847207"/>
          </a:xfrm>
          <a:prstGeom prst="rect">
            <a:avLst/>
          </a:prstGeom>
          <a:noFill/>
        </p:spPr>
        <p:txBody>
          <a:bodyPr wrap="square" rtlCol="0">
            <a:spAutoFit/>
          </a:bodyPr>
          <a:lstStyle/>
          <a:p>
            <a:pPr marL="285750" indent="-285750">
              <a:buFont typeface="Arial" panose="020B0604020202020204" pitchFamily="34" charset="0"/>
              <a:buChar char="•"/>
            </a:pPr>
            <a:r>
              <a:rPr lang="fr-CA" sz="2400" b="1" dirty="0">
                <a:latin typeface="+mj-lt"/>
              </a:rPr>
              <a:t>5% </a:t>
            </a:r>
            <a:r>
              <a:rPr lang="fr-CA" sz="2000" dirty="0">
                <a:latin typeface="+mj-lt"/>
              </a:rPr>
              <a:t>of french </a:t>
            </a:r>
            <a:r>
              <a:rPr lang="fr-CA" sz="2000" dirty="0" err="1">
                <a:latin typeface="+mj-lt"/>
              </a:rPr>
              <a:t>speaking</a:t>
            </a:r>
            <a:r>
              <a:rPr lang="fr-CA" sz="2000" dirty="0">
                <a:latin typeface="+mj-lt"/>
              </a:rPr>
              <a:t> job </a:t>
            </a:r>
            <a:r>
              <a:rPr lang="fr-CA" sz="2000" dirty="0" err="1">
                <a:latin typeface="+mj-lt"/>
              </a:rPr>
              <a:t>postings</a:t>
            </a:r>
            <a:r>
              <a:rPr lang="fr-CA" sz="2000" dirty="0">
                <a:latin typeface="+mj-lt"/>
              </a:rPr>
              <a:t> in the East are in the </a:t>
            </a:r>
            <a:r>
              <a:rPr lang="fr-CA" sz="2400" b="1" i="1" u="sng" dirty="0" err="1">
                <a:uFill>
                  <a:solidFill>
                    <a:schemeClr val="accent4"/>
                  </a:solidFill>
                </a:uFill>
                <a:latin typeface="+mj-lt"/>
              </a:rPr>
              <a:t>School</a:t>
            </a:r>
            <a:r>
              <a:rPr lang="fr-CA" sz="2400" b="1" i="1" u="sng" dirty="0">
                <a:uFill>
                  <a:solidFill>
                    <a:schemeClr val="accent4"/>
                  </a:solidFill>
                </a:uFill>
                <a:latin typeface="+mj-lt"/>
              </a:rPr>
              <a:t> and </a:t>
            </a:r>
            <a:r>
              <a:rPr lang="fr-CA" sz="2400" b="1" i="1" u="sng" dirty="0" err="1">
                <a:uFill>
                  <a:solidFill>
                    <a:schemeClr val="accent4"/>
                  </a:solidFill>
                </a:uFill>
                <a:latin typeface="+mj-lt"/>
              </a:rPr>
              <a:t>Employee</a:t>
            </a:r>
            <a:r>
              <a:rPr lang="fr-CA" sz="2400" b="1" i="1" u="sng" dirty="0">
                <a:uFill>
                  <a:solidFill>
                    <a:schemeClr val="accent4"/>
                  </a:solidFill>
                </a:uFill>
                <a:latin typeface="+mj-lt"/>
              </a:rPr>
              <a:t> Bus Transportation </a:t>
            </a:r>
            <a:r>
              <a:rPr lang="fr-CA" sz="2400" b="1" i="1" u="sng" dirty="0" err="1">
                <a:uFill>
                  <a:solidFill>
                    <a:schemeClr val="accent4"/>
                  </a:solidFill>
                </a:uFill>
                <a:latin typeface="+mj-lt"/>
              </a:rPr>
              <a:t>Industry</a:t>
            </a:r>
            <a:r>
              <a:rPr lang="fr-CA" sz="2400" dirty="0">
                <a:latin typeface="+mj-lt"/>
              </a:rPr>
              <a:t> </a:t>
            </a:r>
          </a:p>
          <a:p>
            <a:pPr marL="285750" indent="-285750">
              <a:buFont typeface="Arial" panose="020B0604020202020204" pitchFamily="34" charset="0"/>
              <a:buChar char="•"/>
            </a:pPr>
            <a:endParaRPr lang="fr-CA" sz="2000" b="1" dirty="0">
              <a:latin typeface="+mj-lt"/>
            </a:endParaRPr>
          </a:p>
          <a:p>
            <a:pPr marL="285750" indent="-285750">
              <a:buFont typeface="Arial" panose="020B0604020202020204" pitchFamily="34" charset="0"/>
              <a:buChar char="•"/>
            </a:pPr>
            <a:r>
              <a:rPr lang="fr-CA" sz="2400" b="1" dirty="0">
                <a:latin typeface="+mj-lt"/>
              </a:rPr>
              <a:t>5% </a:t>
            </a:r>
            <a:r>
              <a:rPr lang="fr-CA" sz="2000" dirty="0">
                <a:latin typeface="+mj-lt"/>
              </a:rPr>
              <a:t>of french </a:t>
            </a:r>
            <a:r>
              <a:rPr lang="fr-CA" sz="2000" dirty="0" err="1">
                <a:latin typeface="+mj-lt"/>
              </a:rPr>
              <a:t>speaking</a:t>
            </a:r>
            <a:r>
              <a:rPr lang="fr-CA" sz="2000" dirty="0">
                <a:latin typeface="+mj-lt"/>
              </a:rPr>
              <a:t> job </a:t>
            </a:r>
            <a:r>
              <a:rPr lang="fr-CA" sz="2000" dirty="0" err="1">
                <a:latin typeface="+mj-lt"/>
              </a:rPr>
              <a:t>postings</a:t>
            </a:r>
            <a:r>
              <a:rPr lang="fr-CA" sz="2000" dirty="0">
                <a:latin typeface="+mj-lt"/>
              </a:rPr>
              <a:t> in the East are in the </a:t>
            </a:r>
            <a:br>
              <a:rPr lang="fr-CA" sz="2000" dirty="0">
                <a:latin typeface="+mj-lt"/>
              </a:rPr>
            </a:br>
            <a:r>
              <a:rPr lang="fr-CA" sz="2400" b="1" i="1" u="sng" dirty="0">
                <a:uFill>
                  <a:solidFill>
                    <a:schemeClr val="accent4"/>
                  </a:solidFill>
                </a:uFill>
                <a:latin typeface="+mj-lt"/>
              </a:rPr>
              <a:t>Othe </a:t>
            </a:r>
            <a:r>
              <a:rPr lang="fr-CA" sz="2400" b="1" i="1" u="sng" dirty="0" err="1">
                <a:uFill>
                  <a:solidFill>
                    <a:schemeClr val="accent4"/>
                  </a:solidFill>
                </a:uFill>
                <a:latin typeface="+mj-lt"/>
              </a:rPr>
              <a:t>Schools</a:t>
            </a:r>
            <a:r>
              <a:rPr lang="fr-CA" sz="2400" b="1" i="1" u="sng" dirty="0">
                <a:uFill>
                  <a:solidFill>
                    <a:schemeClr val="accent4"/>
                  </a:solidFill>
                </a:uFill>
                <a:latin typeface="+mj-lt"/>
              </a:rPr>
              <a:t> and Instruction </a:t>
            </a:r>
            <a:r>
              <a:rPr lang="fr-CA" sz="2400" b="1" i="1" u="sng" dirty="0" err="1">
                <a:uFill>
                  <a:solidFill>
                    <a:schemeClr val="accent4"/>
                  </a:solidFill>
                </a:uFill>
                <a:latin typeface="+mj-lt"/>
              </a:rPr>
              <a:t>Industry</a:t>
            </a:r>
            <a:endParaRPr lang="fr-CA" sz="2400" u="sng" dirty="0">
              <a:uFill>
                <a:solidFill>
                  <a:schemeClr val="accent4"/>
                </a:solidFill>
              </a:uFill>
              <a:latin typeface="+mj-lt"/>
            </a:endParaRPr>
          </a:p>
          <a:p>
            <a:pPr marL="285750" indent="-285750">
              <a:buFont typeface="Arial" panose="020B0604020202020204" pitchFamily="34" charset="0"/>
              <a:buChar char="•"/>
            </a:pPr>
            <a:endParaRPr lang="fr-CA" sz="2000" b="1" dirty="0">
              <a:latin typeface="+mj-lt"/>
            </a:endParaRPr>
          </a:p>
          <a:p>
            <a:pPr marL="285750" indent="-285750">
              <a:buFont typeface="Arial" panose="020B0604020202020204" pitchFamily="34" charset="0"/>
              <a:buChar char="•"/>
            </a:pPr>
            <a:r>
              <a:rPr lang="en-US" sz="2400" b="1" dirty="0">
                <a:latin typeface="+mj-lt"/>
              </a:rPr>
              <a:t>3</a:t>
            </a:r>
            <a:r>
              <a:rPr lang="fr-CA" sz="2400" b="1" dirty="0">
                <a:latin typeface="+mj-lt"/>
              </a:rPr>
              <a:t>% </a:t>
            </a:r>
            <a:r>
              <a:rPr lang="fr-CA" sz="2000" dirty="0">
                <a:latin typeface="+mj-lt"/>
              </a:rPr>
              <a:t>of french </a:t>
            </a:r>
            <a:r>
              <a:rPr lang="fr-CA" sz="2000" dirty="0" err="1">
                <a:latin typeface="+mj-lt"/>
              </a:rPr>
              <a:t>speaking</a:t>
            </a:r>
            <a:r>
              <a:rPr lang="fr-CA" sz="2000" dirty="0">
                <a:latin typeface="+mj-lt"/>
              </a:rPr>
              <a:t> job </a:t>
            </a:r>
            <a:r>
              <a:rPr lang="fr-CA" sz="2000" dirty="0" err="1">
                <a:latin typeface="+mj-lt"/>
              </a:rPr>
              <a:t>postings</a:t>
            </a:r>
            <a:r>
              <a:rPr lang="fr-CA" sz="2000" dirty="0">
                <a:latin typeface="+mj-lt"/>
              </a:rPr>
              <a:t> in the East are in the </a:t>
            </a:r>
            <a:r>
              <a:rPr lang="fr-CA" sz="2400" b="1" i="1" u="sng" dirty="0">
                <a:uFill>
                  <a:solidFill>
                    <a:schemeClr val="accent4"/>
                  </a:solidFill>
                </a:uFill>
                <a:latin typeface="+mj-lt"/>
              </a:rPr>
              <a:t>Offices of </a:t>
            </a:r>
            <a:r>
              <a:rPr lang="fr-CA" sz="2400" b="1" i="1" u="sng" dirty="0" err="1">
                <a:uFill>
                  <a:solidFill>
                    <a:schemeClr val="accent4"/>
                  </a:solidFill>
                </a:uFill>
                <a:latin typeface="+mj-lt"/>
              </a:rPr>
              <a:t>Physicians</a:t>
            </a:r>
            <a:r>
              <a:rPr lang="fr-CA" sz="2400" b="1" i="1" u="sng" dirty="0">
                <a:uFill>
                  <a:solidFill>
                    <a:schemeClr val="accent4"/>
                  </a:solidFill>
                </a:uFill>
                <a:latin typeface="+mj-lt"/>
              </a:rPr>
              <a:t> </a:t>
            </a:r>
            <a:r>
              <a:rPr lang="fr-CA" sz="2400" b="1" i="1" u="sng" dirty="0" err="1">
                <a:uFill>
                  <a:solidFill>
                    <a:schemeClr val="accent4"/>
                  </a:solidFill>
                </a:uFill>
                <a:latin typeface="+mj-lt"/>
              </a:rPr>
              <a:t>Industry</a:t>
            </a:r>
            <a:endParaRPr lang="en-US" sz="2400" b="1" i="1" u="sng" dirty="0">
              <a:uFill>
                <a:solidFill>
                  <a:schemeClr val="accent4"/>
                </a:solidFill>
              </a:uFill>
              <a:latin typeface="+mj-lt"/>
            </a:endParaRPr>
          </a:p>
          <a:p>
            <a:pPr marL="285750" indent="-285750">
              <a:buFont typeface="Arial" panose="020B0604020202020204" pitchFamily="34" charset="0"/>
              <a:buChar char="•"/>
            </a:pPr>
            <a:endParaRPr lang="en-US" sz="2000" b="1" dirty="0">
              <a:latin typeface="+mj-lt"/>
            </a:endParaRPr>
          </a:p>
          <a:p>
            <a:pPr marL="285750" indent="-285750">
              <a:buFont typeface="Arial" panose="020B0604020202020204" pitchFamily="34" charset="0"/>
              <a:buChar char="•"/>
            </a:pPr>
            <a:endParaRPr lang="en-US" b="1" dirty="0">
              <a:latin typeface="+mj-lt"/>
            </a:endParaRPr>
          </a:p>
          <a:p>
            <a:endParaRPr lang="en-US" dirty="0">
              <a:latin typeface="+mj-lt"/>
            </a:endParaRPr>
          </a:p>
        </p:txBody>
      </p:sp>
    </p:spTree>
    <p:extLst>
      <p:ext uri="{BB962C8B-B14F-4D97-AF65-F5344CB8AC3E}">
        <p14:creationId xmlns:p14="http://schemas.microsoft.com/office/powerpoint/2010/main" val="13408559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DF3C9928-43EF-41D1-A6BD-75BA6BED4A0F}"/>
              </a:ext>
            </a:extLst>
          </p:cNvPr>
          <p:cNvSpPr txBox="1"/>
          <p:nvPr/>
        </p:nvSpPr>
        <p:spPr>
          <a:xfrm>
            <a:off x="1609346" y="1337164"/>
            <a:ext cx="9961453" cy="7417415"/>
          </a:xfrm>
          <a:prstGeom prst="rect">
            <a:avLst/>
          </a:prstGeom>
          <a:noFill/>
        </p:spPr>
        <p:txBody>
          <a:bodyPr wrap="square" rtlCol="0">
            <a:spAutoFit/>
          </a:bodyPr>
          <a:lstStyle/>
          <a:p>
            <a:pPr marL="285750" indent="-285750">
              <a:buFont typeface="Arial" panose="020B0604020202020204" pitchFamily="34" charset="0"/>
              <a:buChar char="•"/>
            </a:pPr>
            <a:r>
              <a:rPr lang="fr-CA" sz="2400" b="1" dirty="0">
                <a:latin typeface="+mj-lt"/>
              </a:rPr>
              <a:t>3% </a:t>
            </a:r>
            <a:r>
              <a:rPr lang="fr-CA" sz="2000" dirty="0">
                <a:latin typeface="+mj-lt"/>
              </a:rPr>
              <a:t>of french </a:t>
            </a:r>
            <a:r>
              <a:rPr lang="fr-CA" sz="2000" dirty="0" err="1">
                <a:latin typeface="+mj-lt"/>
              </a:rPr>
              <a:t>speaking</a:t>
            </a:r>
            <a:r>
              <a:rPr lang="fr-CA" sz="2000" dirty="0">
                <a:latin typeface="+mj-lt"/>
              </a:rPr>
              <a:t> job </a:t>
            </a:r>
            <a:r>
              <a:rPr lang="fr-CA" sz="2000" dirty="0" err="1">
                <a:latin typeface="+mj-lt"/>
              </a:rPr>
              <a:t>postings</a:t>
            </a:r>
            <a:r>
              <a:rPr lang="fr-CA" sz="2000" dirty="0">
                <a:latin typeface="+mj-lt"/>
              </a:rPr>
              <a:t> in the C-S-W are in the </a:t>
            </a:r>
            <a:br>
              <a:rPr lang="fr-CA" sz="2000" dirty="0">
                <a:latin typeface="+mj-lt"/>
              </a:rPr>
            </a:br>
            <a:r>
              <a:rPr lang="fr-CA" sz="2400" b="1" i="1" u="sng" dirty="0" err="1">
                <a:uFill>
                  <a:solidFill>
                    <a:schemeClr val="accent4"/>
                  </a:solidFill>
                </a:uFill>
                <a:latin typeface="+mj-lt"/>
              </a:rPr>
              <a:t>Other</a:t>
            </a:r>
            <a:r>
              <a:rPr lang="fr-CA" sz="2400" b="1" i="1" u="sng" dirty="0">
                <a:uFill>
                  <a:solidFill>
                    <a:schemeClr val="accent4"/>
                  </a:solidFill>
                </a:uFill>
                <a:latin typeface="+mj-lt"/>
              </a:rPr>
              <a:t> Professional, Scientific, and </a:t>
            </a:r>
            <a:r>
              <a:rPr lang="fr-CA" sz="2400" b="1" i="1" u="sng" dirty="0" err="1">
                <a:uFill>
                  <a:solidFill>
                    <a:schemeClr val="accent4"/>
                  </a:solidFill>
                </a:uFill>
                <a:latin typeface="+mj-lt"/>
              </a:rPr>
              <a:t>Technical</a:t>
            </a:r>
            <a:r>
              <a:rPr lang="fr-CA" sz="2400" b="1" i="1" u="sng" dirty="0">
                <a:uFill>
                  <a:solidFill>
                    <a:schemeClr val="accent4"/>
                  </a:solidFill>
                </a:uFill>
                <a:latin typeface="+mj-lt"/>
              </a:rPr>
              <a:t> </a:t>
            </a:r>
            <a:r>
              <a:rPr lang="fr-CA" sz="2400" b="1" i="1" u="sng" dirty="0" err="1">
                <a:uFill>
                  <a:solidFill>
                    <a:schemeClr val="accent4"/>
                  </a:solidFill>
                </a:uFill>
                <a:latin typeface="+mj-lt"/>
              </a:rPr>
              <a:t>Industry</a:t>
            </a:r>
            <a:endParaRPr lang="fr-CA" sz="2400" dirty="0">
              <a:latin typeface="+mj-lt"/>
            </a:endParaRPr>
          </a:p>
          <a:p>
            <a:endParaRPr lang="fr-CA" sz="2000" b="1" dirty="0">
              <a:latin typeface="+mj-lt"/>
            </a:endParaRPr>
          </a:p>
          <a:p>
            <a:pPr marL="285750" indent="-285750">
              <a:buFont typeface="Arial" panose="020B0604020202020204" pitchFamily="34" charset="0"/>
              <a:buChar char="•"/>
            </a:pPr>
            <a:r>
              <a:rPr lang="fr-CA" sz="2400" b="1" dirty="0">
                <a:latin typeface="+mj-lt"/>
              </a:rPr>
              <a:t>2% </a:t>
            </a:r>
            <a:r>
              <a:rPr lang="fr-CA" sz="2000" dirty="0">
                <a:latin typeface="+mj-lt"/>
              </a:rPr>
              <a:t>of french </a:t>
            </a:r>
            <a:r>
              <a:rPr lang="fr-CA" sz="2000" dirty="0" err="1">
                <a:latin typeface="+mj-lt"/>
              </a:rPr>
              <a:t>speaking</a:t>
            </a:r>
            <a:r>
              <a:rPr lang="fr-CA" sz="2000" dirty="0">
                <a:latin typeface="+mj-lt"/>
              </a:rPr>
              <a:t> job </a:t>
            </a:r>
            <a:r>
              <a:rPr lang="fr-CA" sz="2000" dirty="0" err="1">
                <a:latin typeface="+mj-lt"/>
              </a:rPr>
              <a:t>postings</a:t>
            </a:r>
            <a:r>
              <a:rPr lang="fr-CA" sz="2000" dirty="0">
                <a:latin typeface="+mj-lt"/>
              </a:rPr>
              <a:t> in the C-S-W are in the </a:t>
            </a:r>
            <a:br>
              <a:rPr lang="fr-CA" sz="2000" dirty="0">
                <a:latin typeface="+mj-lt"/>
              </a:rPr>
            </a:br>
            <a:r>
              <a:rPr lang="fr-CA" sz="2400" b="1" i="1" u="sng" dirty="0" err="1">
                <a:uFill>
                  <a:solidFill>
                    <a:schemeClr val="accent4"/>
                  </a:solidFill>
                </a:uFill>
                <a:latin typeface="+mj-lt"/>
              </a:rPr>
              <a:t>Electronic</a:t>
            </a:r>
            <a:r>
              <a:rPr lang="fr-CA" sz="2400" b="1" i="1" u="sng" dirty="0">
                <a:uFill>
                  <a:solidFill>
                    <a:schemeClr val="accent4"/>
                  </a:solidFill>
                </a:uFill>
                <a:latin typeface="+mj-lt"/>
              </a:rPr>
              <a:t> and Appliance Stores </a:t>
            </a:r>
            <a:r>
              <a:rPr lang="fr-CA" sz="2400" b="1" i="1" u="sng" dirty="0" err="1">
                <a:uFill>
                  <a:solidFill>
                    <a:schemeClr val="accent4"/>
                  </a:solidFill>
                </a:uFill>
                <a:latin typeface="+mj-lt"/>
              </a:rPr>
              <a:t>Industry</a:t>
            </a:r>
            <a:endParaRPr lang="fr-CA" sz="2400" b="1" i="1" u="sng" dirty="0">
              <a:uFill>
                <a:solidFill>
                  <a:schemeClr val="accent4"/>
                </a:solidFill>
              </a:uFill>
              <a:latin typeface="+mj-lt"/>
            </a:endParaRPr>
          </a:p>
          <a:p>
            <a:pPr marL="285750" indent="-285750">
              <a:buFont typeface="Arial" panose="020B0604020202020204" pitchFamily="34" charset="0"/>
              <a:buChar char="•"/>
            </a:pPr>
            <a:endParaRPr lang="fr-CA" sz="2400" b="1" i="1" u="sng" dirty="0">
              <a:uFill>
                <a:solidFill>
                  <a:schemeClr val="accent4"/>
                </a:solidFill>
              </a:uFill>
              <a:latin typeface="+mj-lt"/>
            </a:endParaRPr>
          </a:p>
          <a:p>
            <a:pPr marL="285750" indent="-285750">
              <a:buFont typeface="Arial" panose="020B0604020202020204" pitchFamily="34" charset="0"/>
              <a:buChar char="•"/>
            </a:pPr>
            <a:r>
              <a:rPr lang="fr-CA" sz="2400" b="1" dirty="0">
                <a:latin typeface="+mj-lt"/>
              </a:rPr>
              <a:t>2% </a:t>
            </a:r>
            <a:r>
              <a:rPr lang="fr-CA" sz="2000" dirty="0">
                <a:latin typeface="+mj-lt"/>
              </a:rPr>
              <a:t>of french </a:t>
            </a:r>
            <a:r>
              <a:rPr lang="fr-CA" sz="2000" dirty="0" err="1">
                <a:latin typeface="+mj-lt"/>
              </a:rPr>
              <a:t>speaking</a:t>
            </a:r>
            <a:r>
              <a:rPr lang="fr-CA" sz="2000" dirty="0">
                <a:latin typeface="+mj-lt"/>
              </a:rPr>
              <a:t> job </a:t>
            </a:r>
            <a:r>
              <a:rPr lang="fr-CA" sz="2000" dirty="0" err="1">
                <a:latin typeface="+mj-lt"/>
              </a:rPr>
              <a:t>postings</a:t>
            </a:r>
            <a:r>
              <a:rPr lang="fr-CA" sz="2000" dirty="0">
                <a:latin typeface="+mj-lt"/>
              </a:rPr>
              <a:t> in the C-S-W are in the </a:t>
            </a:r>
            <a:br>
              <a:rPr lang="fr-CA" sz="2000" dirty="0">
                <a:latin typeface="+mj-lt"/>
              </a:rPr>
            </a:br>
            <a:r>
              <a:rPr lang="fr-CA" sz="2400" b="1" i="1" u="sng" dirty="0" err="1">
                <a:uFill>
                  <a:solidFill>
                    <a:schemeClr val="accent4"/>
                  </a:solidFill>
                </a:uFill>
                <a:latin typeface="+mj-lt"/>
              </a:rPr>
              <a:t>Insurance</a:t>
            </a:r>
            <a:r>
              <a:rPr lang="fr-CA" sz="2400" b="1" i="1" u="sng" dirty="0">
                <a:uFill>
                  <a:solidFill>
                    <a:schemeClr val="accent4"/>
                  </a:solidFill>
                </a:uFill>
                <a:latin typeface="+mj-lt"/>
              </a:rPr>
              <a:t> Carriers </a:t>
            </a:r>
            <a:r>
              <a:rPr lang="fr-CA" sz="2400" b="1" i="1" u="sng" dirty="0" err="1">
                <a:uFill>
                  <a:solidFill>
                    <a:schemeClr val="accent4"/>
                  </a:solidFill>
                </a:uFill>
                <a:latin typeface="+mj-lt"/>
              </a:rPr>
              <a:t>Industry</a:t>
            </a:r>
            <a:endParaRPr lang="fr-CA" sz="2400" b="1" i="1" u="sng" dirty="0">
              <a:uFill>
                <a:solidFill>
                  <a:schemeClr val="accent4"/>
                </a:solidFill>
              </a:uFill>
              <a:latin typeface="+mj-lt"/>
            </a:endParaRPr>
          </a:p>
          <a:p>
            <a:pPr marL="285750" indent="-285750">
              <a:buFont typeface="Arial" panose="020B0604020202020204" pitchFamily="34" charset="0"/>
              <a:buChar char="•"/>
            </a:pPr>
            <a:endParaRPr lang="fr-CA" sz="2000" b="1" i="1" u="sng" dirty="0">
              <a:uFill>
                <a:solidFill>
                  <a:schemeClr val="accent4"/>
                </a:solidFill>
              </a:uFill>
              <a:latin typeface="+mj-lt"/>
            </a:endParaRPr>
          </a:p>
          <a:p>
            <a:pPr marL="285750" indent="-285750">
              <a:buFont typeface="Arial" panose="020B0604020202020204" pitchFamily="34" charset="0"/>
              <a:buChar char="•"/>
            </a:pPr>
            <a:r>
              <a:rPr lang="fr-CA" sz="2400" b="1" dirty="0">
                <a:latin typeface="+mj-lt"/>
              </a:rPr>
              <a:t>2% </a:t>
            </a:r>
            <a:r>
              <a:rPr lang="fr-CA" sz="2000" dirty="0">
                <a:latin typeface="+mj-lt"/>
              </a:rPr>
              <a:t>of french </a:t>
            </a:r>
            <a:r>
              <a:rPr lang="fr-CA" sz="2000" dirty="0" err="1">
                <a:latin typeface="+mj-lt"/>
              </a:rPr>
              <a:t>speaking</a:t>
            </a:r>
            <a:r>
              <a:rPr lang="fr-CA" sz="2000" dirty="0">
                <a:latin typeface="+mj-lt"/>
              </a:rPr>
              <a:t> job </a:t>
            </a:r>
            <a:r>
              <a:rPr lang="fr-CA" sz="2000" dirty="0" err="1">
                <a:latin typeface="+mj-lt"/>
              </a:rPr>
              <a:t>postings</a:t>
            </a:r>
            <a:r>
              <a:rPr lang="fr-CA" sz="2000" dirty="0">
                <a:latin typeface="+mj-lt"/>
              </a:rPr>
              <a:t> in the C-S-W are in the </a:t>
            </a:r>
            <a:br>
              <a:rPr lang="fr-CA" sz="2000" dirty="0">
                <a:latin typeface="+mj-lt"/>
              </a:rPr>
            </a:br>
            <a:r>
              <a:rPr lang="fr-CA" sz="2400" b="1" i="1" u="sng" dirty="0">
                <a:uFill>
                  <a:solidFill>
                    <a:schemeClr val="accent4"/>
                  </a:solidFill>
                </a:uFill>
                <a:latin typeface="+mj-lt"/>
              </a:rPr>
              <a:t>Pipeline Transportation of Natural Gas </a:t>
            </a:r>
            <a:r>
              <a:rPr lang="fr-CA" sz="2400" b="1" i="1" u="sng" dirty="0" err="1">
                <a:uFill>
                  <a:solidFill>
                    <a:schemeClr val="accent4"/>
                  </a:solidFill>
                </a:uFill>
                <a:latin typeface="+mj-lt"/>
              </a:rPr>
              <a:t>Industry</a:t>
            </a:r>
            <a:endParaRPr lang="fr-CA" sz="2400" b="1" i="1" u="sng" dirty="0">
              <a:uFill>
                <a:solidFill>
                  <a:schemeClr val="accent4"/>
                </a:solidFill>
              </a:uFill>
              <a:latin typeface="+mj-lt"/>
            </a:endParaRPr>
          </a:p>
          <a:p>
            <a:pPr marL="285750" indent="-285750">
              <a:buFont typeface="Arial" panose="020B0604020202020204" pitchFamily="34" charset="0"/>
              <a:buChar char="•"/>
            </a:pPr>
            <a:endParaRPr lang="fr-CA" sz="2400" b="1" i="1" u="sng" dirty="0">
              <a:uFill>
                <a:solidFill>
                  <a:schemeClr val="accent4"/>
                </a:solidFill>
              </a:uFill>
              <a:latin typeface="+mj-lt"/>
            </a:endParaRPr>
          </a:p>
          <a:p>
            <a:pPr marL="285750" indent="-285750">
              <a:buFont typeface="Arial" panose="020B0604020202020204" pitchFamily="34" charset="0"/>
              <a:buChar char="•"/>
            </a:pPr>
            <a:r>
              <a:rPr lang="en-CA" sz="2400" b="1" u="sng" dirty="0">
                <a:uFill>
                  <a:solidFill>
                    <a:schemeClr val="accent4"/>
                  </a:solidFill>
                </a:uFill>
                <a:latin typeface="+mj-lt"/>
              </a:rPr>
              <a:t>2% </a:t>
            </a:r>
            <a:r>
              <a:rPr lang="en-CA" sz="2400" u="sng" dirty="0">
                <a:uFill>
                  <a:solidFill>
                    <a:schemeClr val="accent4"/>
                  </a:solidFill>
                </a:uFill>
                <a:latin typeface="+mj-lt"/>
              </a:rPr>
              <a:t>of </a:t>
            </a:r>
            <a:r>
              <a:rPr lang="en-CA" sz="2400" u="sng" dirty="0" err="1">
                <a:uFill>
                  <a:solidFill>
                    <a:schemeClr val="accent4"/>
                  </a:solidFill>
                </a:uFill>
                <a:latin typeface="+mj-lt"/>
              </a:rPr>
              <a:t>french</a:t>
            </a:r>
            <a:r>
              <a:rPr lang="en-CA" sz="2400" u="sng" dirty="0">
                <a:uFill>
                  <a:solidFill>
                    <a:schemeClr val="accent4"/>
                  </a:solidFill>
                </a:uFill>
                <a:latin typeface="+mj-lt"/>
              </a:rPr>
              <a:t> speaking job postings in the C-S-W are in the </a:t>
            </a:r>
            <a:br>
              <a:rPr lang="en-CA" sz="2400" u="sng" dirty="0">
                <a:uFill>
                  <a:solidFill>
                    <a:schemeClr val="accent4"/>
                  </a:solidFill>
                </a:uFill>
                <a:latin typeface="+mj-lt"/>
              </a:rPr>
            </a:br>
            <a:r>
              <a:rPr lang="en-CA" sz="2400" b="1" i="1" u="sng" dirty="0">
                <a:uFill>
                  <a:solidFill>
                    <a:schemeClr val="accent4"/>
                  </a:solidFill>
                </a:uFill>
                <a:latin typeface="+mj-lt"/>
              </a:rPr>
              <a:t>Social Advocacy </a:t>
            </a:r>
            <a:r>
              <a:rPr lang="en-CA" sz="2400" b="1" i="1" u="sng" dirty="0" err="1">
                <a:uFill>
                  <a:solidFill>
                    <a:schemeClr val="accent4"/>
                  </a:solidFill>
                </a:uFill>
                <a:latin typeface="+mj-lt"/>
              </a:rPr>
              <a:t>Organziations</a:t>
            </a:r>
            <a:r>
              <a:rPr lang="en-CA" sz="2400" b="1" i="1" u="sng" dirty="0">
                <a:uFill>
                  <a:solidFill>
                    <a:schemeClr val="accent4"/>
                  </a:solidFill>
                </a:uFill>
                <a:latin typeface="+mj-lt"/>
              </a:rPr>
              <a:t> Industry</a:t>
            </a:r>
          </a:p>
          <a:p>
            <a:pPr marL="285750" indent="-285750">
              <a:buFont typeface="Arial" panose="020B0604020202020204" pitchFamily="34" charset="0"/>
              <a:buChar char="•"/>
            </a:pPr>
            <a:endParaRPr lang="fr-CA" sz="2400" u="sng" dirty="0">
              <a:uFill>
                <a:solidFill>
                  <a:schemeClr val="accent4"/>
                </a:solidFill>
              </a:uFill>
              <a:latin typeface="+mj-lt"/>
            </a:endParaRPr>
          </a:p>
          <a:p>
            <a:pPr marL="285750" indent="-285750">
              <a:buFont typeface="Arial" panose="020B0604020202020204" pitchFamily="34" charset="0"/>
              <a:buChar char="•"/>
            </a:pPr>
            <a:endParaRPr lang="fr-CA" sz="3200" u="sng" dirty="0">
              <a:uFill>
                <a:solidFill>
                  <a:schemeClr val="accent4"/>
                </a:solidFill>
              </a:uFill>
              <a:latin typeface="+mj-lt"/>
            </a:endParaRPr>
          </a:p>
          <a:p>
            <a:pPr marL="285750" indent="-285750">
              <a:buFont typeface="Arial" panose="020B0604020202020204" pitchFamily="34" charset="0"/>
              <a:buChar char="•"/>
            </a:pPr>
            <a:endParaRPr lang="fr-CA" sz="2800" u="sng" dirty="0">
              <a:uFill>
                <a:solidFill>
                  <a:schemeClr val="accent4"/>
                </a:solidFill>
              </a:uFill>
              <a:latin typeface="+mj-lt"/>
            </a:endParaRPr>
          </a:p>
          <a:p>
            <a:pPr marL="285750" indent="-285750">
              <a:buFont typeface="Arial" panose="020B0604020202020204" pitchFamily="34" charset="0"/>
              <a:buChar char="•"/>
            </a:pPr>
            <a:endParaRPr lang="fr-CA" sz="2400" b="1" dirty="0">
              <a:latin typeface="+mj-lt"/>
            </a:endParaRPr>
          </a:p>
          <a:p>
            <a:pPr marL="285750" indent="-285750">
              <a:buFont typeface="Arial" panose="020B0604020202020204" pitchFamily="34" charset="0"/>
              <a:buChar char="•"/>
            </a:pPr>
            <a:endParaRPr lang="en-US" sz="2000" b="1" dirty="0">
              <a:latin typeface="+mj-lt"/>
            </a:endParaRPr>
          </a:p>
          <a:p>
            <a:endParaRPr lang="en-US" sz="2000" dirty="0">
              <a:latin typeface="+mj-lt"/>
            </a:endParaRPr>
          </a:p>
        </p:txBody>
      </p:sp>
      <p:sp>
        <p:nvSpPr>
          <p:cNvPr id="3" name="TextBox 2">
            <a:extLst>
              <a:ext uri="{FF2B5EF4-FFF2-40B4-BE49-F238E27FC236}">
                <a16:creationId xmlns="" xmlns:a16="http://schemas.microsoft.com/office/drawing/2014/main" id="{154A3B1D-5666-4E31-BAE5-D67FCEC88BCC}"/>
              </a:ext>
            </a:extLst>
          </p:cNvPr>
          <p:cNvSpPr txBox="1"/>
          <p:nvPr/>
        </p:nvSpPr>
        <p:spPr>
          <a:xfrm>
            <a:off x="621201" y="-17053"/>
            <a:ext cx="10681112" cy="2000548"/>
          </a:xfrm>
          <a:prstGeom prst="rect">
            <a:avLst/>
          </a:prstGeom>
          <a:noFill/>
        </p:spPr>
        <p:txBody>
          <a:bodyPr wrap="square" rtlCol="0">
            <a:spAutoFit/>
          </a:bodyPr>
          <a:lstStyle/>
          <a:p>
            <a:r>
              <a:rPr lang="en-US" sz="2800" b="1" dirty="0" err="1">
                <a:solidFill>
                  <a:schemeClr val="accent1">
                    <a:lumMod val="75000"/>
                  </a:schemeClr>
                </a:solidFill>
                <a:latin typeface="Century Gothic" panose="020B0502020202020204" pitchFamily="34" charset="0"/>
              </a:rPr>
              <a:t>Labour</a:t>
            </a:r>
            <a:r>
              <a:rPr lang="en-US" sz="2800" b="1" dirty="0">
                <a:solidFill>
                  <a:schemeClr val="accent1">
                    <a:lumMod val="75000"/>
                  </a:schemeClr>
                </a:solidFill>
                <a:latin typeface="Century Gothic" panose="020B0502020202020204" pitchFamily="34" charset="0"/>
              </a:rPr>
              <a:t> Market Analysis: </a:t>
            </a:r>
            <a:r>
              <a:rPr lang="en-US" sz="2800" dirty="0">
                <a:solidFill>
                  <a:schemeClr val="accent1">
                    <a:lumMod val="75000"/>
                  </a:schemeClr>
                </a:solidFill>
                <a:latin typeface="Century Gothic" panose="020B0502020202020204" pitchFamily="34" charset="0"/>
              </a:rPr>
              <a:t>Industry analysis</a:t>
            </a:r>
            <a:endParaRPr lang="en-US" sz="2800" b="1" dirty="0">
              <a:solidFill>
                <a:schemeClr val="accent1">
                  <a:lumMod val="75000"/>
                </a:schemeClr>
              </a:solidFill>
              <a:latin typeface="Century Gothic" panose="020B0502020202020204" pitchFamily="34" charset="0"/>
            </a:endParaRPr>
          </a:p>
          <a:p>
            <a:pPr lvl="1"/>
            <a:endParaRPr lang="en-US" sz="2400" dirty="0">
              <a:latin typeface="Century Gothic" panose="020B0502020202020204" pitchFamily="34" charset="0"/>
            </a:endParaRPr>
          </a:p>
          <a:p>
            <a:pPr marL="800100" lvl="1" indent="-342900">
              <a:buFont typeface="Arial" panose="020B0604020202020204" pitchFamily="34" charset="0"/>
              <a:buChar char="•"/>
            </a:pPr>
            <a:endParaRPr lang="en-US" sz="2400" dirty="0">
              <a:latin typeface="Century Gothic" panose="020B0502020202020204" pitchFamily="34" charset="0"/>
            </a:endParaRPr>
          </a:p>
          <a:p>
            <a:pPr marL="800100" lvl="1" indent="-342900">
              <a:buFont typeface="Arial" panose="020B0604020202020204" pitchFamily="34" charset="0"/>
              <a:buChar char="•"/>
            </a:pPr>
            <a:endParaRPr lang="en-US" sz="2400" dirty="0">
              <a:latin typeface="Century Gothic" panose="020B0502020202020204" pitchFamily="34" charset="0"/>
            </a:endParaRPr>
          </a:p>
          <a:p>
            <a:pPr marL="800100" lvl="1" indent="-342900">
              <a:buFont typeface="Arial" panose="020B0604020202020204" pitchFamily="34" charset="0"/>
              <a:buChar char="•"/>
            </a:pPr>
            <a:endParaRPr lang="en-US" sz="2400" dirty="0">
              <a:latin typeface="Century Gothic" panose="020B0502020202020204" pitchFamily="34" charset="0"/>
            </a:endParaRPr>
          </a:p>
        </p:txBody>
      </p:sp>
      <p:sp>
        <p:nvSpPr>
          <p:cNvPr id="4" name="TextBox 3">
            <a:extLst>
              <a:ext uri="{FF2B5EF4-FFF2-40B4-BE49-F238E27FC236}">
                <a16:creationId xmlns="" xmlns:a16="http://schemas.microsoft.com/office/drawing/2014/main" id="{4072C144-DFF9-4448-9502-4F5BA686E40F}"/>
              </a:ext>
            </a:extLst>
          </p:cNvPr>
          <p:cNvSpPr txBox="1"/>
          <p:nvPr/>
        </p:nvSpPr>
        <p:spPr>
          <a:xfrm>
            <a:off x="1196324" y="629278"/>
            <a:ext cx="9530866" cy="707886"/>
          </a:xfrm>
          <a:prstGeom prst="rect">
            <a:avLst/>
          </a:prstGeom>
          <a:solidFill>
            <a:schemeClr val="accent1">
              <a:lumMod val="20000"/>
              <a:lumOff val="80000"/>
            </a:schemeClr>
          </a:solidFill>
          <a:ln w="76200">
            <a:solidFill>
              <a:schemeClr val="accent1"/>
            </a:solidFill>
          </a:ln>
        </p:spPr>
        <p:txBody>
          <a:bodyPr wrap="square" rtlCol="0">
            <a:spAutoFit/>
          </a:bodyPr>
          <a:lstStyle/>
          <a:p>
            <a:pPr algn="ctr"/>
            <a:r>
              <a:rPr lang="en-US" sz="4000" b="1" dirty="0">
                <a:latin typeface="+mj-lt"/>
              </a:rPr>
              <a:t>C-S-W Ontario: </a:t>
            </a:r>
            <a:r>
              <a:rPr lang="en-US" sz="4000" b="1" dirty="0">
                <a:solidFill>
                  <a:schemeClr val="accent4"/>
                </a:solidFill>
                <a:latin typeface="+mj-lt"/>
              </a:rPr>
              <a:t>Unique to the C-S-W</a:t>
            </a:r>
            <a:endParaRPr lang="en-US" sz="4000" b="1" dirty="0">
              <a:latin typeface="+mj-lt"/>
            </a:endParaRPr>
          </a:p>
        </p:txBody>
      </p:sp>
      <p:sp>
        <p:nvSpPr>
          <p:cNvPr id="5" name="TextBox 4">
            <a:extLst>
              <a:ext uri="{FF2B5EF4-FFF2-40B4-BE49-F238E27FC236}">
                <a16:creationId xmlns="" xmlns:a16="http://schemas.microsoft.com/office/drawing/2014/main" id="{1672862A-8331-4AAF-8302-93409978FA62}"/>
              </a:ext>
            </a:extLst>
          </p:cNvPr>
          <p:cNvSpPr txBox="1"/>
          <p:nvPr/>
        </p:nvSpPr>
        <p:spPr>
          <a:xfrm>
            <a:off x="0" y="6635719"/>
            <a:ext cx="11936627" cy="261610"/>
          </a:xfrm>
          <a:prstGeom prst="rect">
            <a:avLst/>
          </a:prstGeom>
          <a:noFill/>
        </p:spPr>
        <p:txBody>
          <a:bodyPr wrap="square" rtlCol="0">
            <a:spAutoFit/>
          </a:bodyPr>
          <a:lstStyle/>
          <a:p>
            <a:r>
              <a:rPr lang="en-US" sz="1100" dirty="0">
                <a:latin typeface="+mj-lt"/>
              </a:rPr>
              <a:t>Source: LMI report prepared for NPI by A. Bell of the Workforce Development Board (Peterborough) </a:t>
            </a:r>
          </a:p>
        </p:txBody>
      </p:sp>
    </p:spTree>
    <p:extLst>
      <p:ext uri="{BB962C8B-B14F-4D97-AF65-F5344CB8AC3E}">
        <p14:creationId xmlns:p14="http://schemas.microsoft.com/office/powerpoint/2010/main" val="3243547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2434" y="345234"/>
            <a:ext cx="11208334" cy="523220"/>
          </a:xfrm>
          <a:prstGeom prst="rect">
            <a:avLst/>
          </a:prstGeom>
          <a:noFill/>
        </p:spPr>
        <p:txBody>
          <a:bodyPr wrap="square" rtlCol="0">
            <a:spAutoFit/>
          </a:bodyPr>
          <a:lstStyle/>
          <a:p>
            <a:r>
              <a:rPr lang="en-US" sz="2800" b="1" dirty="0">
                <a:solidFill>
                  <a:schemeClr val="accent1">
                    <a:lumMod val="75000"/>
                  </a:schemeClr>
                </a:solidFill>
                <a:latin typeface="Century Gothic" panose="020B0502020202020204" pitchFamily="34" charset="0"/>
              </a:rPr>
              <a:t>Data &amp; Descriptive Statistics: </a:t>
            </a:r>
            <a:r>
              <a:rPr lang="en-US" sz="2800" dirty="0">
                <a:solidFill>
                  <a:schemeClr val="accent1">
                    <a:lumMod val="75000"/>
                  </a:schemeClr>
                </a:solidFill>
                <a:latin typeface="Century Gothic" panose="020B0502020202020204" pitchFamily="34" charset="0"/>
              </a:rPr>
              <a:t>Francophone % per census district</a:t>
            </a:r>
            <a:endParaRPr lang="en-US" sz="2800" b="1" dirty="0">
              <a:solidFill>
                <a:schemeClr val="accent1">
                  <a:lumMod val="75000"/>
                </a:schemeClr>
              </a:solidFill>
              <a:latin typeface="Century Gothic" panose="020B0502020202020204" pitchFamily="34" charset="0"/>
            </a:endParaRPr>
          </a:p>
        </p:txBody>
      </p:sp>
      <p:sp>
        <p:nvSpPr>
          <p:cNvPr id="4" name="TextBox 3"/>
          <p:cNvSpPr txBox="1"/>
          <p:nvPr/>
        </p:nvSpPr>
        <p:spPr>
          <a:xfrm>
            <a:off x="4037265" y="1934741"/>
            <a:ext cx="3428485" cy="646331"/>
          </a:xfrm>
          <a:prstGeom prst="rect">
            <a:avLst/>
          </a:prstGeom>
          <a:noFill/>
        </p:spPr>
        <p:txBody>
          <a:bodyPr wrap="square" rtlCol="0">
            <a:spAutoFit/>
          </a:bodyPr>
          <a:lstStyle/>
          <a:p>
            <a:pPr algn="ctr"/>
            <a:r>
              <a:rPr lang="fr-FR" b="1" dirty="0">
                <a:latin typeface="+mj-lt"/>
              </a:rPr>
              <a:t>Réseau de soutien à l’immigration francophone:</a:t>
            </a:r>
            <a:endParaRPr lang="en-US" b="1" dirty="0">
              <a:latin typeface="+mj-lt"/>
            </a:endParaRPr>
          </a:p>
        </p:txBody>
      </p:sp>
      <p:sp>
        <p:nvSpPr>
          <p:cNvPr id="5" name="TextBox 4"/>
          <p:cNvSpPr txBox="1"/>
          <p:nvPr/>
        </p:nvSpPr>
        <p:spPr>
          <a:xfrm>
            <a:off x="491531" y="1756791"/>
            <a:ext cx="3224443" cy="923330"/>
          </a:xfrm>
          <a:prstGeom prst="rect">
            <a:avLst/>
          </a:prstGeom>
          <a:noFill/>
        </p:spPr>
        <p:txBody>
          <a:bodyPr wrap="square" rtlCol="0">
            <a:spAutoFit/>
          </a:bodyPr>
          <a:lstStyle/>
          <a:p>
            <a:pPr algn="ctr"/>
            <a:r>
              <a:rPr lang="en-US" b="1" dirty="0" err="1">
                <a:latin typeface="+mj-lt"/>
              </a:rPr>
              <a:t>Réseau</a:t>
            </a:r>
            <a:r>
              <a:rPr lang="en-US" b="1" dirty="0">
                <a:latin typeface="+mj-lt"/>
              </a:rPr>
              <a:t> de </a:t>
            </a:r>
            <a:r>
              <a:rPr lang="en-US" b="1" dirty="0" err="1">
                <a:latin typeface="+mj-lt"/>
              </a:rPr>
              <a:t>soutien</a:t>
            </a:r>
            <a:r>
              <a:rPr lang="en-US" b="1" dirty="0">
                <a:latin typeface="+mj-lt"/>
              </a:rPr>
              <a:t> à </a:t>
            </a:r>
            <a:r>
              <a:rPr lang="en-US" b="1" dirty="0" err="1">
                <a:latin typeface="+mj-lt"/>
              </a:rPr>
              <a:t>l’immigration</a:t>
            </a:r>
            <a:r>
              <a:rPr lang="en-US" b="1" dirty="0">
                <a:latin typeface="+mj-lt"/>
              </a:rPr>
              <a:t> francophone du Nord de </a:t>
            </a:r>
            <a:r>
              <a:rPr lang="en-US" b="1" dirty="0" err="1">
                <a:latin typeface="+mj-lt"/>
              </a:rPr>
              <a:t>l’Ontario</a:t>
            </a:r>
            <a:r>
              <a:rPr lang="en-US" b="1" dirty="0">
                <a:latin typeface="+mj-lt"/>
              </a:rPr>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296" y="2681905"/>
            <a:ext cx="3048425" cy="231489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1302" y="2681905"/>
            <a:ext cx="2972215" cy="2076740"/>
          </a:xfrm>
          <a:prstGeom prst="rect">
            <a:avLst/>
          </a:prstGeom>
          <a:ln>
            <a:solidFill>
              <a:schemeClr val="tx1"/>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6007" y="2681905"/>
            <a:ext cx="3808771" cy="2798618"/>
          </a:xfrm>
          <a:prstGeom prst="rect">
            <a:avLst/>
          </a:prstGeom>
          <a:ln>
            <a:solidFill>
              <a:schemeClr val="tx1"/>
            </a:solidFill>
          </a:ln>
        </p:spPr>
      </p:pic>
      <p:sp>
        <p:nvSpPr>
          <p:cNvPr id="9" name="TextBox 8"/>
          <p:cNvSpPr txBox="1"/>
          <p:nvPr/>
        </p:nvSpPr>
        <p:spPr>
          <a:xfrm>
            <a:off x="7685128" y="1758575"/>
            <a:ext cx="3979650" cy="923330"/>
          </a:xfrm>
          <a:prstGeom prst="rect">
            <a:avLst/>
          </a:prstGeom>
          <a:noFill/>
        </p:spPr>
        <p:txBody>
          <a:bodyPr wrap="square" rtlCol="0">
            <a:spAutoFit/>
          </a:bodyPr>
          <a:lstStyle/>
          <a:p>
            <a:pPr algn="ctr"/>
            <a:r>
              <a:rPr lang="fr-FR" b="1" dirty="0">
                <a:latin typeface="+mj-lt"/>
              </a:rPr>
              <a:t>Réseau de soutien à l'immigration francophone du Centre-Sud-Ouest de l'Ontario:</a:t>
            </a:r>
            <a:endParaRPr lang="en-US" b="1" dirty="0">
              <a:latin typeface="+mj-lt"/>
            </a:endParaRPr>
          </a:p>
        </p:txBody>
      </p:sp>
      <p:sp>
        <p:nvSpPr>
          <p:cNvPr id="10" name="TextBox 9"/>
          <p:cNvSpPr txBox="1"/>
          <p:nvPr/>
        </p:nvSpPr>
        <p:spPr>
          <a:xfrm>
            <a:off x="0" y="6396335"/>
            <a:ext cx="11721680" cy="461665"/>
          </a:xfrm>
          <a:prstGeom prst="rect">
            <a:avLst/>
          </a:prstGeom>
          <a:noFill/>
        </p:spPr>
        <p:txBody>
          <a:bodyPr wrap="square" rtlCol="0">
            <a:spAutoFit/>
          </a:bodyPr>
          <a:lstStyle/>
          <a:p>
            <a:r>
              <a:rPr lang="en-US" sz="1200" dirty="0" smtClean="0">
                <a:latin typeface="+mj-lt"/>
              </a:rPr>
              <a:t>Source: Author's </a:t>
            </a:r>
            <a:r>
              <a:rPr lang="en-US" sz="1200" dirty="0">
                <a:latin typeface="+mj-lt"/>
              </a:rPr>
              <a:t>calculations based on Statistics Canada, Target group profile of the Francophone population, Census, 2016, and Authors calculations based on Statistics Canada, Census of Population, 2016</a:t>
            </a:r>
          </a:p>
        </p:txBody>
      </p:sp>
    </p:spTree>
    <p:extLst>
      <p:ext uri="{BB962C8B-B14F-4D97-AF65-F5344CB8AC3E}">
        <p14:creationId xmlns:p14="http://schemas.microsoft.com/office/powerpoint/2010/main" val="3774021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4196" y="320521"/>
            <a:ext cx="10862344" cy="6309420"/>
          </a:xfrm>
          <a:prstGeom prst="rect">
            <a:avLst/>
          </a:prstGeom>
          <a:noFill/>
        </p:spPr>
        <p:txBody>
          <a:bodyPr wrap="square" rtlCol="0">
            <a:spAutoFit/>
          </a:bodyPr>
          <a:lstStyle/>
          <a:p>
            <a:r>
              <a:rPr lang="en-US" sz="2800" b="1" dirty="0">
                <a:solidFill>
                  <a:schemeClr val="accent1">
                    <a:lumMod val="75000"/>
                  </a:schemeClr>
                </a:solidFill>
                <a:latin typeface="Century Gothic" panose="020B0502020202020204" pitchFamily="34" charset="0"/>
              </a:rPr>
              <a:t>Data &amp; Descriptive Statistics: </a:t>
            </a:r>
            <a:r>
              <a:rPr lang="en-US" sz="2800" dirty="0">
                <a:solidFill>
                  <a:schemeClr val="accent1">
                    <a:lumMod val="75000"/>
                  </a:schemeClr>
                </a:solidFill>
                <a:latin typeface="Century Gothic" panose="020B0502020202020204" pitchFamily="34" charset="0"/>
              </a:rPr>
              <a:t>Targeted geographies</a:t>
            </a:r>
            <a:endParaRPr lang="en-US" sz="2800" b="1" dirty="0">
              <a:solidFill>
                <a:schemeClr val="accent1">
                  <a:lumMod val="75000"/>
                </a:schemeClr>
              </a:solidFill>
              <a:latin typeface="Century Gothic" panose="020B0502020202020204" pitchFamily="34" charset="0"/>
            </a:endParaRPr>
          </a:p>
          <a:p>
            <a:pPr lvl="1"/>
            <a:endParaRPr lang="en-US" sz="2800" dirty="0">
              <a:latin typeface="Century Gothic" panose="020B0502020202020204" pitchFamily="34" charset="0"/>
            </a:endParaRPr>
          </a:p>
          <a:p>
            <a:pPr lvl="1"/>
            <a:r>
              <a:rPr lang="en-US" sz="2800" b="1" u="sng" dirty="0">
                <a:uFill>
                  <a:solidFill>
                    <a:schemeClr val="accent4"/>
                  </a:solidFill>
                </a:uFill>
                <a:latin typeface="Century Gothic" panose="020B0502020202020204" pitchFamily="34" charset="0"/>
              </a:rPr>
              <a:t>Northern Ontario</a:t>
            </a:r>
            <a:endParaRPr lang="en-US" sz="2800" dirty="0">
              <a:latin typeface="Century Gothic" panose="020B0502020202020204" pitchFamily="34" charset="0"/>
            </a:endParaRPr>
          </a:p>
          <a:p>
            <a:pPr lvl="1">
              <a:lnSpc>
                <a:spcPct val="150000"/>
              </a:lnSpc>
            </a:pPr>
            <a:r>
              <a:rPr lang="en-US" sz="2800" dirty="0">
                <a:latin typeface="Century Gothic" panose="020B0502020202020204" pitchFamily="34" charset="0"/>
              </a:rPr>
              <a:t>Francophones make up:</a:t>
            </a:r>
          </a:p>
          <a:p>
            <a:pPr marL="914400" lvl="1" indent="-457200">
              <a:lnSpc>
                <a:spcPct val="150000"/>
              </a:lnSpc>
              <a:buFont typeface="Arial" panose="020B0604020202020204" pitchFamily="34" charset="0"/>
              <a:buChar char="•"/>
            </a:pPr>
            <a:r>
              <a:rPr lang="en-US" sz="3200" b="1" dirty="0">
                <a:latin typeface="Century Gothic" panose="020B0502020202020204" pitchFamily="34" charset="0"/>
              </a:rPr>
              <a:t>23%</a:t>
            </a:r>
            <a:r>
              <a:rPr lang="en-US" sz="3200" dirty="0">
                <a:latin typeface="Century Gothic" panose="020B0502020202020204" pitchFamily="34" charset="0"/>
              </a:rPr>
              <a:t> </a:t>
            </a:r>
            <a:r>
              <a:rPr lang="en-US" sz="2800" dirty="0">
                <a:latin typeface="Century Gothic" panose="020B0502020202020204" pitchFamily="34" charset="0"/>
              </a:rPr>
              <a:t>of </a:t>
            </a:r>
            <a:r>
              <a:rPr lang="en-US" sz="2800" b="1" dirty="0">
                <a:solidFill>
                  <a:schemeClr val="accent5"/>
                </a:solidFill>
                <a:latin typeface="Century Gothic" panose="020B0502020202020204" pitchFamily="34" charset="0"/>
              </a:rPr>
              <a:t>Northeast</a:t>
            </a:r>
            <a:r>
              <a:rPr lang="en-US" sz="2800" dirty="0">
                <a:latin typeface="Century Gothic" panose="020B0502020202020204" pitchFamily="34" charset="0"/>
              </a:rPr>
              <a:t> Ontario ( Algoma, Sudbury, Cochrane, Timiskaming, </a:t>
            </a:r>
            <a:r>
              <a:rPr lang="en-US" sz="2800" dirty="0" err="1">
                <a:latin typeface="Century Gothic" panose="020B0502020202020204" pitchFamily="34" charset="0"/>
              </a:rPr>
              <a:t>Nippissing</a:t>
            </a:r>
            <a:r>
              <a:rPr lang="en-US" sz="2800" dirty="0">
                <a:latin typeface="Century Gothic" panose="020B0502020202020204" pitchFamily="34" charset="0"/>
              </a:rPr>
              <a:t>, Manitoulin &amp; Parry Sound) </a:t>
            </a:r>
          </a:p>
          <a:p>
            <a:pPr marL="914400" lvl="1" indent="-457200">
              <a:lnSpc>
                <a:spcPct val="150000"/>
              </a:lnSpc>
              <a:buFont typeface="Arial" panose="020B0604020202020204" pitchFamily="34" charset="0"/>
              <a:buChar char="•"/>
            </a:pPr>
            <a:r>
              <a:rPr lang="en-US" sz="3200" b="1" dirty="0">
                <a:latin typeface="Century Gothic" panose="020B0502020202020204" pitchFamily="34" charset="0"/>
              </a:rPr>
              <a:t>3%</a:t>
            </a:r>
            <a:r>
              <a:rPr lang="en-US" sz="3200" dirty="0">
                <a:latin typeface="Century Gothic" panose="020B0502020202020204" pitchFamily="34" charset="0"/>
              </a:rPr>
              <a:t> </a:t>
            </a:r>
            <a:r>
              <a:rPr lang="en-US" sz="2800" dirty="0">
                <a:latin typeface="Century Gothic" panose="020B0502020202020204" pitchFamily="34" charset="0"/>
              </a:rPr>
              <a:t>of </a:t>
            </a:r>
            <a:r>
              <a:rPr lang="en-US" sz="2800" b="1" dirty="0">
                <a:solidFill>
                  <a:schemeClr val="accent5"/>
                </a:solidFill>
                <a:latin typeface="Century Gothic" panose="020B0502020202020204" pitchFamily="34" charset="0"/>
              </a:rPr>
              <a:t>Northwest</a:t>
            </a:r>
            <a:r>
              <a:rPr lang="en-US" sz="2800" dirty="0">
                <a:latin typeface="Century Gothic" panose="020B0502020202020204" pitchFamily="34" charset="0"/>
              </a:rPr>
              <a:t> Ontario (</a:t>
            </a:r>
            <a:r>
              <a:rPr lang="en-US" sz="2800" dirty="0" err="1">
                <a:latin typeface="Century Gothic" panose="020B0502020202020204" pitchFamily="34" charset="0"/>
              </a:rPr>
              <a:t>Kenora</a:t>
            </a:r>
            <a:r>
              <a:rPr lang="en-US" sz="2800" dirty="0">
                <a:latin typeface="Century Gothic" panose="020B0502020202020204" pitchFamily="34" charset="0"/>
              </a:rPr>
              <a:t>, Rainy River, Thunder Bay) </a:t>
            </a:r>
          </a:p>
          <a:p>
            <a:pPr lvl="3"/>
            <a:endParaRPr lang="en-US" sz="2800" dirty="0">
              <a:latin typeface="Century Gothic" panose="020B0502020202020204" pitchFamily="34" charset="0"/>
            </a:endParaRPr>
          </a:p>
          <a:p>
            <a:pPr lvl="1"/>
            <a:endParaRPr lang="en-US" sz="2800" dirty="0">
              <a:latin typeface="Century Gothic" panose="020B0502020202020204" pitchFamily="34" charset="0"/>
            </a:endParaRPr>
          </a:p>
        </p:txBody>
      </p:sp>
      <p:sp>
        <p:nvSpPr>
          <p:cNvPr id="5" name="TextBox 4"/>
          <p:cNvSpPr txBox="1"/>
          <p:nvPr/>
        </p:nvSpPr>
        <p:spPr>
          <a:xfrm>
            <a:off x="0" y="6396335"/>
            <a:ext cx="11721680" cy="461665"/>
          </a:xfrm>
          <a:prstGeom prst="rect">
            <a:avLst/>
          </a:prstGeom>
          <a:noFill/>
        </p:spPr>
        <p:txBody>
          <a:bodyPr wrap="square" rtlCol="0">
            <a:spAutoFit/>
          </a:bodyPr>
          <a:lstStyle/>
          <a:p>
            <a:r>
              <a:rPr lang="en-US" sz="1200" dirty="0" smtClean="0">
                <a:latin typeface="+mj-lt"/>
              </a:rPr>
              <a:t>Source: Author's </a:t>
            </a:r>
            <a:r>
              <a:rPr lang="en-US" sz="1200" dirty="0">
                <a:latin typeface="+mj-lt"/>
              </a:rPr>
              <a:t>calculations based on Statistics Canada, Target group profile of the Francophone population, Census, 2016, and Authors calculations based on Statistics Canada, Census of Population, 2016</a:t>
            </a:r>
          </a:p>
        </p:txBody>
      </p:sp>
    </p:spTree>
    <p:extLst>
      <p:ext uri="{BB962C8B-B14F-4D97-AF65-F5344CB8AC3E}">
        <p14:creationId xmlns:p14="http://schemas.microsoft.com/office/powerpoint/2010/main" val="2245566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2434" y="345234"/>
            <a:ext cx="10862344" cy="5755422"/>
          </a:xfrm>
          <a:prstGeom prst="rect">
            <a:avLst/>
          </a:prstGeom>
          <a:noFill/>
        </p:spPr>
        <p:txBody>
          <a:bodyPr wrap="square" rtlCol="0">
            <a:spAutoFit/>
          </a:bodyPr>
          <a:lstStyle/>
          <a:p>
            <a:r>
              <a:rPr lang="en-US" sz="2800" b="1" dirty="0">
                <a:solidFill>
                  <a:schemeClr val="accent1">
                    <a:lumMod val="75000"/>
                  </a:schemeClr>
                </a:solidFill>
                <a:latin typeface="Century Gothic" panose="020B0502020202020204" pitchFamily="34" charset="0"/>
              </a:rPr>
              <a:t>Data &amp; Descriptive Statistics: </a:t>
            </a:r>
            <a:r>
              <a:rPr lang="en-US" sz="2800" dirty="0">
                <a:solidFill>
                  <a:schemeClr val="accent1">
                    <a:lumMod val="75000"/>
                  </a:schemeClr>
                </a:solidFill>
                <a:latin typeface="Century Gothic" panose="020B0502020202020204" pitchFamily="34" charset="0"/>
              </a:rPr>
              <a:t>Targeted geographies</a:t>
            </a:r>
            <a:endParaRPr lang="en-US" sz="2800" b="1" dirty="0">
              <a:solidFill>
                <a:schemeClr val="accent1">
                  <a:lumMod val="75000"/>
                </a:schemeClr>
              </a:solidFill>
              <a:latin typeface="Century Gothic" panose="020B0502020202020204" pitchFamily="34" charset="0"/>
            </a:endParaRPr>
          </a:p>
          <a:p>
            <a:pPr lvl="1"/>
            <a:endParaRPr lang="en-US" sz="2800" dirty="0">
              <a:latin typeface="Century Gothic" panose="020B0502020202020204" pitchFamily="34" charset="0"/>
            </a:endParaRPr>
          </a:p>
          <a:p>
            <a:pPr lvl="1"/>
            <a:r>
              <a:rPr lang="en-US" sz="2800" b="1" u="sng" dirty="0">
                <a:uFill>
                  <a:solidFill>
                    <a:schemeClr val="accent4"/>
                  </a:solidFill>
                </a:uFill>
                <a:latin typeface="Century Gothic" panose="020B0502020202020204" pitchFamily="34" charset="0"/>
              </a:rPr>
              <a:t>Eastern Ontario</a:t>
            </a:r>
            <a:endParaRPr lang="en-US" sz="2800" dirty="0">
              <a:latin typeface="Century Gothic" panose="020B0502020202020204" pitchFamily="34" charset="0"/>
            </a:endParaRPr>
          </a:p>
          <a:p>
            <a:pPr lvl="1">
              <a:lnSpc>
                <a:spcPct val="150000"/>
              </a:lnSpc>
            </a:pPr>
            <a:r>
              <a:rPr lang="en-US" sz="2800" dirty="0">
                <a:latin typeface="Century Gothic" panose="020B0502020202020204" pitchFamily="34" charset="0"/>
              </a:rPr>
              <a:t>Francophones make up:</a:t>
            </a:r>
            <a:endParaRPr lang="en-US" sz="3200" b="1" dirty="0">
              <a:latin typeface="Century Gothic" panose="020B0502020202020204" pitchFamily="34" charset="0"/>
            </a:endParaRPr>
          </a:p>
          <a:p>
            <a:pPr marL="914400" lvl="1" indent="-457200">
              <a:lnSpc>
                <a:spcPct val="150000"/>
              </a:lnSpc>
              <a:buFont typeface="Arial" panose="020B0604020202020204" pitchFamily="34" charset="0"/>
              <a:buChar char="•"/>
            </a:pPr>
            <a:r>
              <a:rPr lang="en-US" sz="3200" b="1" dirty="0">
                <a:latin typeface="Century Gothic" panose="020B0502020202020204" pitchFamily="34" charset="0"/>
              </a:rPr>
              <a:t>19% </a:t>
            </a:r>
            <a:r>
              <a:rPr lang="en-US" sz="2800" dirty="0">
                <a:latin typeface="Century Gothic" panose="020B0502020202020204" pitchFamily="34" charset="0"/>
              </a:rPr>
              <a:t>of the population in </a:t>
            </a:r>
            <a:r>
              <a:rPr lang="en-US" sz="2800" b="1" dirty="0">
                <a:solidFill>
                  <a:schemeClr val="accent5"/>
                </a:solidFill>
                <a:latin typeface="Century Gothic" panose="020B0502020202020204" pitchFamily="34" charset="0"/>
              </a:rPr>
              <a:t>Ottawa</a:t>
            </a:r>
            <a:endParaRPr lang="en-US" sz="2800" dirty="0">
              <a:latin typeface="Century Gothic" panose="020B0502020202020204" pitchFamily="34" charset="0"/>
            </a:endParaRPr>
          </a:p>
          <a:p>
            <a:pPr marL="914400" lvl="1" indent="-457200">
              <a:lnSpc>
                <a:spcPct val="150000"/>
              </a:lnSpc>
              <a:buFont typeface="Arial" panose="020B0604020202020204" pitchFamily="34" charset="0"/>
              <a:buChar char="•"/>
            </a:pPr>
            <a:r>
              <a:rPr lang="en-US" sz="3200" b="1" dirty="0">
                <a:latin typeface="Century Gothic" panose="020B0502020202020204" pitchFamily="34" charset="0"/>
              </a:rPr>
              <a:t>4%</a:t>
            </a:r>
            <a:r>
              <a:rPr lang="en-US" sz="3200" dirty="0">
                <a:latin typeface="Century Gothic" panose="020B0502020202020204" pitchFamily="34" charset="0"/>
              </a:rPr>
              <a:t> </a:t>
            </a:r>
            <a:r>
              <a:rPr lang="en-US" sz="2800" dirty="0">
                <a:latin typeface="Century Gothic" panose="020B0502020202020204" pitchFamily="34" charset="0"/>
              </a:rPr>
              <a:t>of the population in </a:t>
            </a:r>
            <a:r>
              <a:rPr lang="en-US" sz="2800" b="1" dirty="0">
                <a:solidFill>
                  <a:schemeClr val="accent5"/>
                </a:solidFill>
                <a:latin typeface="Century Gothic" panose="020B0502020202020204" pitchFamily="34" charset="0"/>
              </a:rPr>
              <a:t>Frontenac</a:t>
            </a:r>
            <a:r>
              <a:rPr lang="en-US" sz="2800" dirty="0">
                <a:latin typeface="Century Gothic" panose="020B0502020202020204" pitchFamily="34" charset="0"/>
              </a:rPr>
              <a:t> (Kingston CD)</a:t>
            </a:r>
          </a:p>
          <a:p>
            <a:pPr marL="914400" lvl="1" indent="-457200">
              <a:lnSpc>
                <a:spcPct val="150000"/>
              </a:lnSpc>
              <a:buFont typeface="Arial" panose="020B0604020202020204" pitchFamily="34" charset="0"/>
              <a:buChar char="•"/>
            </a:pPr>
            <a:r>
              <a:rPr lang="en-US" sz="3200" b="1" dirty="0">
                <a:latin typeface="Century Gothic" panose="020B0502020202020204" pitchFamily="34" charset="0"/>
              </a:rPr>
              <a:t>42%</a:t>
            </a:r>
            <a:r>
              <a:rPr lang="en-US" sz="3200" dirty="0">
                <a:latin typeface="Century Gothic" panose="020B0502020202020204" pitchFamily="34" charset="0"/>
              </a:rPr>
              <a:t> </a:t>
            </a:r>
            <a:r>
              <a:rPr lang="en-US" sz="2800" dirty="0">
                <a:latin typeface="Century Gothic" panose="020B0502020202020204" pitchFamily="34" charset="0"/>
              </a:rPr>
              <a:t>of the population in </a:t>
            </a:r>
            <a:r>
              <a:rPr lang="en-US" sz="2800" b="1" dirty="0">
                <a:solidFill>
                  <a:schemeClr val="accent5"/>
                </a:solidFill>
                <a:latin typeface="Century Gothic" panose="020B0502020202020204" pitchFamily="34" charset="0"/>
              </a:rPr>
              <a:t>SDGPR</a:t>
            </a:r>
            <a:r>
              <a:rPr lang="en-US" sz="2800" dirty="0">
                <a:latin typeface="Century Gothic" panose="020B0502020202020204" pitchFamily="34" charset="0"/>
              </a:rPr>
              <a:t> (Stormont Dundas and Glengarry, Prescott and Russell) </a:t>
            </a:r>
          </a:p>
          <a:p>
            <a:pPr lvl="3"/>
            <a:endParaRPr lang="en-US" sz="2800" dirty="0">
              <a:latin typeface="Century Gothic" panose="020B0502020202020204" pitchFamily="34" charset="0"/>
            </a:endParaRPr>
          </a:p>
          <a:p>
            <a:pPr lvl="1"/>
            <a:endParaRPr lang="en-US" sz="2800" dirty="0">
              <a:latin typeface="Century Gothic" panose="020B0502020202020204" pitchFamily="34" charset="0"/>
            </a:endParaRPr>
          </a:p>
        </p:txBody>
      </p:sp>
      <p:sp>
        <p:nvSpPr>
          <p:cNvPr id="4" name="TextBox 3"/>
          <p:cNvSpPr txBox="1"/>
          <p:nvPr/>
        </p:nvSpPr>
        <p:spPr>
          <a:xfrm>
            <a:off x="0" y="6396335"/>
            <a:ext cx="11721680" cy="461665"/>
          </a:xfrm>
          <a:prstGeom prst="rect">
            <a:avLst/>
          </a:prstGeom>
          <a:noFill/>
        </p:spPr>
        <p:txBody>
          <a:bodyPr wrap="square" rtlCol="0">
            <a:spAutoFit/>
          </a:bodyPr>
          <a:lstStyle/>
          <a:p>
            <a:r>
              <a:rPr lang="en-US" sz="1200" dirty="0" smtClean="0">
                <a:latin typeface="+mj-lt"/>
              </a:rPr>
              <a:t>Source: Author's </a:t>
            </a:r>
            <a:r>
              <a:rPr lang="en-US" sz="1200" dirty="0">
                <a:latin typeface="+mj-lt"/>
              </a:rPr>
              <a:t>calculations based on Statistics Canada, Target group profile of the Francophone population, Census, 2016, and Authors calculations based on Statistics Canada, Census of Population, 2016</a:t>
            </a:r>
          </a:p>
        </p:txBody>
      </p:sp>
    </p:spTree>
    <p:extLst>
      <p:ext uri="{BB962C8B-B14F-4D97-AF65-F5344CB8AC3E}">
        <p14:creationId xmlns:p14="http://schemas.microsoft.com/office/powerpoint/2010/main" val="2285765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2434" y="328759"/>
            <a:ext cx="10862344" cy="6709529"/>
          </a:xfrm>
          <a:prstGeom prst="rect">
            <a:avLst/>
          </a:prstGeom>
          <a:noFill/>
        </p:spPr>
        <p:txBody>
          <a:bodyPr wrap="square" rtlCol="0">
            <a:spAutoFit/>
          </a:bodyPr>
          <a:lstStyle/>
          <a:p>
            <a:r>
              <a:rPr lang="en-US" sz="2800" b="1" dirty="0">
                <a:solidFill>
                  <a:schemeClr val="accent1">
                    <a:lumMod val="75000"/>
                  </a:schemeClr>
                </a:solidFill>
                <a:latin typeface="Century Gothic" panose="020B0502020202020204" pitchFamily="34" charset="0"/>
              </a:rPr>
              <a:t>Data &amp; Descriptive Statistics: </a:t>
            </a:r>
            <a:r>
              <a:rPr lang="en-US" sz="2800" dirty="0">
                <a:solidFill>
                  <a:schemeClr val="accent1">
                    <a:lumMod val="75000"/>
                  </a:schemeClr>
                </a:solidFill>
                <a:latin typeface="Century Gothic" panose="020B0502020202020204" pitchFamily="34" charset="0"/>
              </a:rPr>
              <a:t>Targeted geographies</a:t>
            </a:r>
            <a:endParaRPr lang="en-US" sz="2800" dirty="0">
              <a:latin typeface="Century Gothic" panose="020B0502020202020204" pitchFamily="34" charset="0"/>
            </a:endParaRPr>
          </a:p>
          <a:p>
            <a:pPr lvl="1"/>
            <a:endParaRPr lang="en-US" sz="2800" b="1" u="sng" dirty="0">
              <a:uFill>
                <a:solidFill>
                  <a:schemeClr val="accent4"/>
                </a:solidFill>
              </a:uFill>
              <a:latin typeface="Century Gothic" panose="020B0502020202020204" pitchFamily="34" charset="0"/>
            </a:endParaRPr>
          </a:p>
          <a:p>
            <a:pPr lvl="1"/>
            <a:r>
              <a:rPr lang="en-US" sz="2800" b="1" u="sng" dirty="0">
                <a:uFill>
                  <a:solidFill>
                    <a:schemeClr val="accent4"/>
                  </a:solidFill>
                </a:uFill>
                <a:latin typeface="Century Gothic" panose="020B0502020202020204" pitchFamily="34" charset="0"/>
              </a:rPr>
              <a:t>C-S-W Ontario</a:t>
            </a:r>
          </a:p>
          <a:p>
            <a:pPr lvl="2"/>
            <a:r>
              <a:rPr lang="en-US" sz="2800" dirty="0">
                <a:uFill>
                  <a:solidFill>
                    <a:schemeClr val="accent4"/>
                  </a:solidFill>
                </a:uFill>
                <a:latin typeface="Century Gothic" panose="020B0502020202020204" pitchFamily="34" charset="0"/>
              </a:rPr>
              <a:t>Francophones make up: </a:t>
            </a:r>
            <a:endParaRPr lang="en-US" sz="3200" b="1" dirty="0">
              <a:uFill>
                <a:solidFill>
                  <a:schemeClr val="accent4"/>
                </a:solidFill>
              </a:uFill>
              <a:latin typeface="Century Gothic" panose="020B0502020202020204" pitchFamily="34" charset="0"/>
            </a:endParaRPr>
          </a:p>
          <a:p>
            <a:pPr marL="914400" lvl="1" indent="-457200">
              <a:lnSpc>
                <a:spcPct val="150000"/>
              </a:lnSpc>
              <a:buFont typeface="Arial" panose="020B0604020202020204" pitchFamily="34" charset="0"/>
              <a:buChar char="•"/>
            </a:pPr>
            <a:r>
              <a:rPr lang="en-US" sz="3200" b="1" dirty="0">
                <a:uFill>
                  <a:solidFill>
                    <a:schemeClr val="accent4"/>
                  </a:solidFill>
                </a:uFill>
                <a:latin typeface="Century Gothic" panose="020B0502020202020204" pitchFamily="34" charset="0"/>
              </a:rPr>
              <a:t>3% </a:t>
            </a:r>
            <a:r>
              <a:rPr lang="en-US" sz="2800" dirty="0">
                <a:uFill>
                  <a:solidFill>
                    <a:schemeClr val="accent4"/>
                  </a:solidFill>
                </a:uFill>
                <a:latin typeface="Century Gothic" panose="020B0502020202020204" pitchFamily="34" charset="0"/>
              </a:rPr>
              <a:t>of the </a:t>
            </a:r>
            <a:r>
              <a:rPr lang="en-US" sz="2800" b="1" dirty="0">
                <a:solidFill>
                  <a:schemeClr val="accent5"/>
                </a:solidFill>
                <a:uFill>
                  <a:solidFill>
                    <a:schemeClr val="accent4"/>
                  </a:solidFill>
                </a:uFill>
                <a:latin typeface="Century Gothic" panose="020B0502020202020204" pitchFamily="34" charset="0"/>
              </a:rPr>
              <a:t>GTA</a:t>
            </a:r>
            <a:r>
              <a:rPr lang="en-US" sz="2800" dirty="0">
                <a:uFill>
                  <a:solidFill>
                    <a:schemeClr val="accent4"/>
                  </a:solidFill>
                </a:uFill>
                <a:latin typeface="Century Gothic" panose="020B0502020202020204" pitchFamily="34" charset="0"/>
              </a:rPr>
              <a:t> ( Durham, </a:t>
            </a:r>
            <a:r>
              <a:rPr lang="en-US" sz="2800" dirty="0" err="1">
                <a:uFill>
                  <a:solidFill>
                    <a:schemeClr val="accent4"/>
                  </a:solidFill>
                </a:uFill>
                <a:latin typeface="Century Gothic" panose="020B0502020202020204" pitchFamily="34" charset="0"/>
              </a:rPr>
              <a:t>Dufferin</a:t>
            </a:r>
            <a:r>
              <a:rPr lang="en-US" sz="2800" dirty="0">
                <a:uFill>
                  <a:solidFill>
                    <a:schemeClr val="accent4"/>
                  </a:solidFill>
                </a:uFill>
                <a:latin typeface="Century Gothic" panose="020B0502020202020204" pitchFamily="34" charset="0"/>
              </a:rPr>
              <a:t>, </a:t>
            </a:r>
            <a:r>
              <a:rPr lang="en-US" sz="2800" dirty="0" err="1">
                <a:uFill>
                  <a:solidFill>
                    <a:schemeClr val="accent4"/>
                  </a:solidFill>
                </a:uFill>
                <a:latin typeface="Century Gothic" panose="020B0502020202020204" pitchFamily="34" charset="0"/>
              </a:rPr>
              <a:t>Halton</a:t>
            </a:r>
            <a:r>
              <a:rPr lang="en-US" sz="2800" dirty="0">
                <a:uFill>
                  <a:solidFill>
                    <a:schemeClr val="accent4"/>
                  </a:solidFill>
                </a:uFill>
                <a:latin typeface="Century Gothic" panose="020B0502020202020204" pitchFamily="34" charset="0"/>
              </a:rPr>
              <a:t>, Simcoe, Peel, York &amp; Toronto) </a:t>
            </a:r>
          </a:p>
          <a:p>
            <a:pPr marL="914400" lvl="1" indent="-457200">
              <a:lnSpc>
                <a:spcPct val="150000"/>
              </a:lnSpc>
              <a:buFont typeface="Arial" panose="020B0604020202020204" pitchFamily="34" charset="0"/>
              <a:buChar char="•"/>
            </a:pPr>
            <a:r>
              <a:rPr lang="en-US" sz="3200" b="1" dirty="0">
                <a:uFill>
                  <a:solidFill>
                    <a:schemeClr val="accent4"/>
                  </a:solidFill>
                </a:uFill>
                <a:latin typeface="Century Gothic" panose="020B0502020202020204" pitchFamily="34" charset="0"/>
              </a:rPr>
              <a:t>2% </a:t>
            </a:r>
            <a:r>
              <a:rPr lang="en-US" sz="2800" dirty="0">
                <a:uFill>
                  <a:solidFill>
                    <a:schemeClr val="accent4"/>
                  </a:solidFill>
                </a:uFill>
                <a:latin typeface="Century Gothic" panose="020B0502020202020204" pitchFamily="34" charset="0"/>
              </a:rPr>
              <a:t>of </a:t>
            </a:r>
            <a:r>
              <a:rPr lang="en-US" sz="2800" b="1" dirty="0">
                <a:solidFill>
                  <a:schemeClr val="accent5"/>
                </a:solidFill>
                <a:uFill>
                  <a:solidFill>
                    <a:schemeClr val="accent4"/>
                  </a:solidFill>
                </a:uFill>
                <a:latin typeface="Century Gothic" panose="020B0502020202020204" pitchFamily="34" charset="0"/>
              </a:rPr>
              <a:t>London-Sarnia</a:t>
            </a:r>
            <a:r>
              <a:rPr lang="en-US" sz="2800" dirty="0">
                <a:uFill>
                  <a:solidFill>
                    <a:schemeClr val="accent4"/>
                  </a:solidFill>
                </a:uFill>
                <a:latin typeface="Century Gothic" panose="020B0502020202020204" pitchFamily="34" charset="0"/>
              </a:rPr>
              <a:t> (Middlesex &amp; Lambton)</a:t>
            </a:r>
          </a:p>
          <a:p>
            <a:pPr marL="914400" lvl="1" indent="-457200">
              <a:lnSpc>
                <a:spcPct val="150000"/>
              </a:lnSpc>
              <a:buFont typeface="Arial" panose="020B0604020202020204" pitchFamily="34" charset="0"/>
              <a:buChar char="•"/>
            </a:pPr>
            <a:r>
              <a:rPr lang="en-US" sz="3200" b="1" dirty="0">
                <a:uFill>
                  <a:solidFill>
                    <a:schemeClr val="accent4"/>
                  </a:solidFill>
                </a:uFill>
                <a:latin typeface="Century Gothic" panose="020B0502020202020204" pitchFamily="34" charset="0"/>
              </a:rPr>
              <a:t>2% </a:t>
            </a:r>
            <a:r>
              <a:rPr lang="en-US" sz="2800" dirty="0">
                <a:uFill>
                  <a:solidFill>
                    <a:schemeClr val="accent4"/>
                  </a:solidFill>
                </a:uFill>
                <a:latin typeface="Century Gothic" panose="020B0502020202020204" pitchFamily="34" charset="0"/>
              </a:rPr>
              <a:t>of </a:t>
            </a:r>
            <a:r>
              <a:rPr lang="en-US" sz="2800" b="1" dirty="0">
                <a:solidFill>
                  <a:schemeClr val="accent5"/>
                </a:solidFill>
                <a:uFill>
                  <a:solidFill>
                    <a:schemeClr val="accent4"/>
                  </a:solidFill>
                </a:uFill>
                <a:latin typeface="Century Gothic" panose="020B0502020202020204" pitchFamily="34" charset="0"/>
              </a:rPr>
              <a:t>Hamilton</a:t>
            </a:r>
            <a:endParaRPr lang="en-US" sz="2800" dirty="0">
              <a:uFill>
                <a:solidFill>
                  <a:schemeClr val="accent4"/>
                </a:solidFill>
              </a:uFill>
              <a:latin typeface="Century Gothic" panose="020B0502020202020204" pitchFamily="34" charset="0"/>
            </a:endParaRPr>
          </a:p>
          <a:p>
            <a:pPr marL="914400" lvl="1" indent="-457200">
              <a:lnSpc>
                <a:spcPct val="150000"/>
              </a:lnSpc>
              <a:buFont typeface="Arial" panose="020B0604020202020204" pitchFamily="34" charset="0"/>
              <a:buChar char="•"/>
            </a:pPr>
            <a:r>
              <a:rPr lang="en-US" sz="3200" b="1" dirty="0">
                <a:uFill>
                  <a:solidFill>
                    <a:schemeClr val="accent4"/>
                  </a:solidFill>
                </a:uFill>
                <a:latin typeface="Century Gothic" panose="020B0502020202020204" pitchFamily="34" charset="0"/>
              </a:rPr>
              <a:t>4% </a:t>
            </a:r>
            <a:r>
              <a:rPr lang="en-US" sz="2800" dirty="0">
                <a:uFill>
                  <a:solidFill>
                    <a:schemeClr val="accent4"/>
                  </a:solidFill>
                </a:uFill>
                <a:latin typeface="Century Gothic" panose="020B0502020202020204" pitchFamily="34" charset="0"/>
              </a:rPr>
              <a:t>of </a:t>
            </a:r>
            <a:r>
              <a:rPr lang="en-US" sz="2800" b="1" dirty="0" err="1">
                <a:solidFill>
                  <a:schemeClr val="accent5"/>
                </a:solidFill>
                <a:uFill>
                  <a:solidFill>
                    <a:schemeClr val="accent4"/>
                  </a:solidFill>
                </a:uFill>
                <a:latin typeface="Century Gothic" panose="020B0502020202020204" pitchFamily="34" charset="0"/>
              </a:rPr>
              <a:t>Niagra</a:t>
            </a:r>
            <a:endParaRPr lang="en-US" sz="2800" b="1" dirty="0">
              <a:solidFill>
                <a:schemeClr val="accent5"/>
              </a:solidFill>
              <a:uFill>
                <a:solidFill>
                  <a:schemeClr val="accent4"/>
                </a:solidFill>
              </a:uFill>
              <a:latin typeface="Century Gothic" panose="020B0502020202020204" pitchFamily="34" charset="0"/>
            </a:endParaRPr>
          </a:p>
          <a:p>
            <a:endParaRPr lang="en-US" sz="2800" dirty="0">
              <a:latin typeface="Century Gothic" panose="020B0502020202020204" pitchFamily="34" charset="0"/>
            </a:endParaRPr>
          </a:p>
          <a:p>
            <a:pPr lvl="5"/>
            <a:endParaRPr lang="en-US" sz="2800" dirty="0">
              <a:latin typeface="Century Gothic" panose="020B0502020202020204" pitchFamily="34" charset="0"/>
            </a:endParaRPr>
          </a:p>
          <a:p>
            <a:pPr lvl="1"/>
            <a:endParaRPr lang="en-US" sz="2800" dirty="0">
              <a:latin typeface="Century Gothic" panose="020B0502020202020204" pitchFamily="34" charset="0"/>
            </a:endParaRPr>
          </a:p>
        </p:txBody>
      </p:sp>
      <p:sp>
        <p:nvSpPr>
          <p:cNvPr id="4" name="TextBox 3"/>
          <p:cNvSpPr txBox="1"/>
          <p:nvPr/>
        </p:nvSpPr>
        <p:spPr>
          <a:xfrm>
            <a:off x="0" y="6396335"/>
            <a:ext cx="11721680" cy="461665"/>
          </a:xfrm>
          <a:prstGeom prst="rect">
            <a:avLst/>
          </a:prstGeom>
          <a:noFill/>
        </p:spPr>
        <p:txBody>
          <a:bodyPr wrap="square" rtlCol="0">
            <a:spAutoFit/>
          </a:bodyPr>
          <a:lstStyle/>
          <a:p>
            <a:r>
              <a:rPr lang="en-US" sz="1200" dirty="0" smtClean="0">
                <a:latin typeface="+mj-lt"/>
              </a:rPr>
              <a:t>Source: Author's </a:t>
            </a:r>
            <a:r>
              <a:rPr lang="en-US" sz="1200" dirty="0">
                <a:latin typeface="+mj-lt"/>
              </a:rPr>
              <a:t>calculations based on Statistics Canada, Target group profile of the Francophone population, Census, 2016, and Authors calculations based on Statistics Canada, Census of Population, 2016</a:t>
            </a:r>
          </a:p>
        </p:txBody>
      </p:sp>
    </p:spTree>
    <p:extLst>
      <p:ext uri="{BB962C8B-B14F-4D97-AF65-F5344CB8AC3E}">
        <p14:creationId xmlns:p14="http://schemas.microsoft.com/office/powerpoint/2010/main" val="2257562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2434" y="295807"/>
            <a:ext cx="10862344" cy="523220"/>
          </a:xfrm>
          <a:prstGeom prst="rect">
            <a:avLst/>
          </a:prstGeom>
          <a:noFill/>
        </p:spPr>
        <p:txBody>
          <a:bodyPr wrap="square" rtlCol="0">
            <a:spAutoFit/>
          </a:bodyPr>
          <a:lstStyle/>
          <a:p>
            <a:r>
              <a:rPr lang="en-US" sz="2800" b="1" dirty="0">
                <a:solidFill>
                  <a:schemeClr val="accent1">
                    <a:lumMod val="75000"/>
                  </a:schemeClr>
                </a:solidFill>
                <a:latin typeface="Century Gothic" panose="020B0502020202020204" pitchFamily="34" charset="0"/>
              </a:rPr>
              <a:t>Data &amp; Descriptive Statistics: </a:t>
            </a:r>
            <a:r>
              <a:rPr lang="en-US" sz="2800" dirty="0">
                <a:solidFill>
                  <a:schemeClr val="accent1">
                    <a:lumMod val="75000"/>
                  </a:schemeClr>
                </a:solidFill>
                <a:latin typeface="Century Gothic" panose="020B0502020202020204" pitchFamily="34" charset="0"/>
              </a:rPr>
              <a:t>Age - Ontario </a:t>
            </a:r>
            <a:endParaRPr lang="en-US" sz="2800" b="1" dirty="0">
              <a:solidFill>
                <a:schemeClr val="accent1">
                  <a:lumMod val="75000"/>
                </a:schemeClr>
              </a:solidFill>
              <a:latin typeface="Century Gothic" panose="020B0502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6907" y="819026"/>
            <a:ext cx="10014889" cy="5217979"/>
          </a:xfrm>
          <a:prstGeom prst="rect">
            <a:avLst/>
          </a:prstGeom>
        </p:spPr>
      </p:pic>
      <p:sp>
        <p:nvSpPr>
          <p:cNvPr id="5" name="TextBox 4"/>
          <p:cNvSpPr txBox="1"/>
          <p:nvPr/>
        </p:nvSpPr>
        <p:spPr>
          <a:xfrm>
            <a:off x="0" y="6396335"/>
            <a:ext cx="11721680" cy="461665"/>
          </a:xfrm>
          <a:prstGeom prst="rect">
            <a:avLst/>
          </a:prstGeom>
          <a:noFill/>
        </p:spPr>
        <p:txBody>
          <a:bodyPr wrap="square" rtlCol="0">
            <a:spAutoFit/>
          </a:bodyPr>
          <a:lstStyle/>
          <a:p>
            <a:r>
              <a:rPr lang="en-US" sz="1200" dirty="0" smtClean="0">
                <a:latin typeface="+mj-lt"/>
              </a:rPr>
              <a:t>Source: Author's </a:t>
            </a:r>
            <a:r>
              <a:rPr lang="en-US" sz="1200" dirty="0">
                <a:latin typeface="+mj-lt"/>
              </a:rPr>
              <a:t>calculations based on Statistics Canada, Target group profile of the Francophone population, Census, 2016, and Authors calculations based on Statistics Canada, Census of Population, 2016</a:t>
            </a:r>
          </a:p>
        </p:txBody>
      </p:sp>
    </p:spTree>
    <p:extLst>
      <p:ext uri="{BB962C8B-B14F-4D97-AF65-F5344CB8AC3E}">
        <p14:creationId xmlns:p14="http://schemas.microsoft.com/office/powerpoint/2010/main" val="3307928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4467</TotalTime>
  <Words>2927</Words>
  <Application>Microsoft Office PowerPoint</Application>
  <PresentationFormat>Widescreen</PresentationFormat>
  <Paragraphs>269</Paragraphs>
  <Slides>47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Century Gothic</vt:lpstr>
      <vt:lpstr>Palatino Linotype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Update: Francophone Demographics</dc:title>
  <dc:creator>Rachel Armstrong</dc:creator>
  <cp:lastModifiedBy>Christine St-Pierre</cp:lastModifiedBy>
  <cp:revision>157</cp:revision>
  <dcterms:created xsi:type="dcterms:W3CDTF">2018-05-24T15:04:18Z</dcterms:created>
  <dcterms:modified xsi:type="dcterms:W3CDTF">2018-07-09T20:29:16Z</dcterms:modified>
</cp:coreProperties>
</file>