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omments/comment1.xml" ContentType="application/vnd.openxmlformats-officedocument.presentationml.comments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49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  <p:sldId id="294" r:id="rId40"/>
    <p:sldId id="295" r:id="rId41"/>
    <p:sldId id="296" r:id="rId42"/>
    <p:sldId id="297" r:id="rId43"/>
    <p:sldId id="298" r:id="rId44"/>
    <p:sldId id="299" r:id="rId45"/>
    <p:sldId id="300" r:id="rId46"/>
    <p:sldId id="301" r:id="rId47"/>
    <p:sldId id="302" r:id="rId48"/>
  </p:sldIdLst>
  <p:sldSz cx="12192000" cy="6858000"/>
  <p:notesSz cx="6858000" cy="9144000"/>
  <p:embeddedFontLst>
    <p:embeddedFont>
      <p:font typeface="Palatino Linotype" panose="02040502050505030304" pitchFamily="18" charset="0"/>
      <p:regular r:id="rId50"/>
      <p:bold r:id="rId51"/>
      <p:italic r:id="rId52"/>
      <p:boldItalic r:id="rId53"/>
    </p:embeddedFont>
    <p:embeddedFont>
      <p:font typeface="Calibri" panose="020F0502020204030204" pitchFamily="34" charset="0"/>
      <p:regular r:id="rId54"/>
      <p:bold r:id="rId55"/>
      <p:italic r:id="rId56"/>
      <p:boldItalic r:id="rId57"/>
    </p:embeddedFont>
    <p:embeddedFont>
      <p:font typeface="Montserrat" panose="020B0604020202020204" charset="0"/>
      <p:regular r:id="rId58"/>
      <p:bold r:id="rId59"/>
      <p:italic r:id="rId60"/>
      <p:boldItalic r:id="rId61"/>
    </p:embeddedFont>
    <p:embeddedFont>
      <p:font typeface="Century Gothic" panose="020B0502020202020204" pitchFamily="34" charset="0"/>
      <p:regular r:id="rId62"/>
      <p:bold r:id="rId63"/>
      <p:italic r:id="rId64"/>
      <p:boldItalic r:id="rId65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Christian Howald" initials="CH" lastIdx="2" clrIdx="0">
    <p:extLst>
      <p:ext uri="{19B8F6BF-5375-455C-9EA6-DF929625EA0E}">
        <p15:presenceInfo xmlns:p15="http://schemas.microsoft.com/office/powerpoint/2012/main" userId="Christian Howald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10B00A3E-9682-4DBE-AAAD-ADFD82780048}">
  <a:tblStyle styleId="{10B00A3E-9682-4DBE-AAAD-ADFD82780048}" styleName="Table_0">
    <a:wholeTbl>
      <a:tcTxStyle b="off" i="off">
        <a:font>
          <a:latin typeface="Palatino Linotype"/>
          <a:ea typeface="Palatino Linotype"/>
          <a:cs typeface="Palatino Linotype"/>
        </a:font>
        <a:schemeClr val="dk1"/>
      </a:tcTxStyle>
      <a:tcStyle>
        <a:tcBdr>
          <a:lef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rgbClr val="E9EFF7"/>
          </a:solidFill>
        </a:fill>
      </a:tcStyle>
    </a:wholeTbl>
    <a:band1H>
      <a:tcTxStyle/>
      <a:tcStyle>
        <a:tcBdr/>
        <a:fill>
          <a:solidFill>
            <a:srgbClr val="D0DEEF"/>
          </a:solidFill>
        </a:fill>
      </a:tcStyle>
    </a:band1H>
    <a:band2H>
      <a:tcTxStyle/>
      <a:tcStyle>
        <a:tcBdr/>
      </a:tcStyle>
    </a:band2H>
    <a:band1V>
      <a:tcTxStyle/>
      <a:tcStyle>
        <a:tcBdr/>
        <a:fill>
          <a:solidFill>
            <a:srgbClr val="D0DEEF"/>
          </a:solidFill>
        </a:fill>
      </a:tcStyle>
    </a:band1V>
    <a:band2V>
      <a:tcTxStyle/>
      <a:tcStyle>
        <a:tcBdr/>
      </a:tcStyle>
    </a:band2V>
    <a:lastCol>
      <a:tcTxStyle b="on" i="off">
        <a:font>
          <a:latin typeface="Palatino Linotype"/>
          <a:ea typeface="Palatino Linotype"/>
          <a:cs typeface="Palatino Linotype"/>
        </a:font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 i="off">
        <a:font>
          <a:latin typeface="Palatino Linotype"/>
          <a:ea typeface="Palatino Linotype"/>
          <a:cs typeface="Palatino Linotype"/>
        </a:font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 i="off">
        <a:font>
          <a:latin typeface="Palatino Linotype"/>
          <a:ea typeface="Palatino Linotype"/>
          <a:cs typeface="Palatino Linotype"/>
        </a:font>
        <a:schemeClr val="lt1"/>
      </a:tcTxStyle>
      <a:tcStyle>
        <a:tcBdr>
          <a:top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</a:tcBdr>
        <a:fill>
          <a:solidFill>
            <a:schemeClr val="accent1"/>
          </a:solidFill>
        </a:fill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 b="on" i="off">
        <a:font>
          <a:latin typeface="Palatino Linotype"/>
          <a:ea typeface="Palatino Linotype"/>
          <a:cs typeface="Palatino Linotype"/>
        </a:font>
        <a:schemeClr val="lt1"/>
      </a:tcTxStyle>
      <a:tcStyle>
        <a:tcBdr>
          <a:bottom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</a:tcBdr>
        <a:fill>
          <a:solidFill>
            <a:schemeClr val="accent1"/>
          </a:solidFill>
        </a:fill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7" d="100"/>
          <a:sy n="87" d="100"/>
        </p:scale>
        <p:origin x="6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font" Target="fonts/font14.fntdata"/><Relationship Id="rId68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font" Target="fonts/font4.fntdata"/><Relationship Id="rId58" Type="http://schemas.openxmlformats.org/officeDocument/2006/relationships/font" Target="fonts/font9.fntdata"/><Relationship Id="rId66" Type="http://schemas.openxmlformats.org/officeDocument/2006/relationships/commentAuthors" Target="commentAuthors.xml"/><Relationship Id="rId5" Type="http://schemas.openxmlformats.org/officeDocument/2006/relationships/slide" Target="slides/slide4.xml"/><Relationship Id="rId61" Type="http://schemas.openxmlformats.org/officeDocument/2006/relationships/font" Target="fonts/font12.fntdata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font" Target="fonts/font7.fntdata"/><Relationship Id="rId64" Type="http://schemas.openxmlformats.org/officeDocument/2006/relationships/font" Target="fonts/font15.fntdata"/><Relationship Id="rId69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font" Target="fonts/font2.fntdata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font" Target="fonts/font10.fntdata"/><Relationship Id="rId67" Type="http://schemas.openxmlformats.org/officeDocument/2006/relationships/presProps" Target="pres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font" Target="fonts/font5.fntdata"/><Relationship Id="rId62" Type="http://schemas.openxmlformats.org/officeDocument/2006/relationships/font" Target="fonts/font13.fntdata"/><Relationship Id="rId7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notesMaster" Target="notesMasters/notesMaster1.xml"/><Relationship Id="rId57" Type="http://schemas.openxmlformats.org/officeDocument/2006/relationships/font" Target="fonts/font8.fntdata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font" Target="fonts/font3.fntdata"/><Relationship Id="rId60" Type="http://schemas.openxmlformats.org/officeDocument/2006/relationships/font" Target="fonts/font11.fntdata"/><Relationship Id="rId65" Type="http://schemas.openxmlformats.org/officeDocument/2006/relationships/font" Target="fonts/font16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font" Target="fonts/font1.fntdata"/><Relationship Id="rId55" Type="http://schemas.openxmlformats.org/officeDocument/2006/relationships/font" Target="fonts/font6.fntdata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18-07-13T09:36:49.355" idx="2">
    <p:pos x="4608" y="1383"/>
    <p:text/>
    <p:extLst>
      <p:ext uri="{C676402C-5697-4E1C-873F-D02D1690AC5C}">
        <p15:threadingInfo xmlns:p15="http://schemas.microsoft.com/office/powerpoint/2012/main" timeZoneBias="240"/>
      </p:ext>
    </p:extLst>
  </p:cm>
</p:cmLst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Shape 4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Shape 5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Shape 6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Shape 8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‹N°›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822578963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Shape 85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Shape 86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23152722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Shape 151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2" name="Shape 152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53819089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Shape 158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9" name="Shape 159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24047540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Shape 165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6" name="Shape 166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60727056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Shape 172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3" name="Shape 17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20795513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Shape 179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0" name="Shape 180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22425223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Shape 186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/>
          </a:p>
        </p:txBody>
      </p:sp>
      <p:sp>
        <p:nvSpPr>
          <p:cNvPr id="187" name="Shape 187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50683767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Shape 194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5" name="Shape 195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02332772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Shape 201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2" name="Shape 202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89174227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Shape 208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9" name="Shape 209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71896932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Shape 215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6" name="Shape 216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97897376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Shape 91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Shape 92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065575436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Shape 223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4" name="Shape 224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745768768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Shape 231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2" name="Shape 232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114496739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Shape 241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2" name="Shape 242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571451275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" name="Shape 251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2" name="Shape 252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974319165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" name="Shape 259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/>
          </a:p>
        </p:txBody>
      </p:sp>
      <p:sp>
        <p:nvSpPr>
          <p:cNvPr id="260" name="Shape 260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270999744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" name="Shape 268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9" name="Shape 269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022603576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" name="Shape 276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/>
          </a:p>
        </p:txBody>
      </p:sp>
      <p:sp>
        <p:nvSpPr>
          <p:cNvPr id="277" name="Shape 277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17207101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5" name="Shape 285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6" name="Shape 286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395022653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4" name="Shape 294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5" name="Shape 295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894204793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3" name="Shape 303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4" name="Shape 304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27048973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Shape 97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Shape 98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592635318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2" name="Shape 312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3" name="Shape 31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694711799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3" name="Shape 323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4" name="Shape 324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313258925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4" name="Shape 334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5" name="Shape 335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699223519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5" name="Shape 345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6" name="Shape 346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980824213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1" name="Shape 351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2" name="Shape 352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630874731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" name="Shape 358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9" name="Shape 359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065987212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6" name="Shape 366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7" name="Shape 367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145141601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4" name="Shape 374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5" name="Shape 375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60266085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2" name="Shape 382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3" name="Shape 38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838562828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0" name="Shape 390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1" name="Shape 391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44921295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Shape 108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Shape 109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574962552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7" name="Shape 397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8" name="Shape 398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796525154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4" name="Shape 404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5" name="Shape 405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32313248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" name="Shape 419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0" name="Shape 420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231826312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" name="Shape 430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1" name="Shape 431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675926368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1" name="Shape 441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2" name="Shape 442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443420919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9" name="Shape 449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0" name="Shape 450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945873490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7" name="Shape 457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8" name="Shape 458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898841152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5" name="Shape 465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66" name="Shape 466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62061378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Shape 114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Shape 115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9377107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Shape 126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Shape 127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57049381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Shape 132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Shape 13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18976751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Shape 138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Shape 139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61127835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Shape 144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5" name="Shape 145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88143921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hape 16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R="0"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entury Gothic"/>
              <a:buNone/>
              <a:defRPr sz="60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7" name="Shape 17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1pPr>
            <a:lvl2pPr marR="0" lvl="1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2pPr>
            <a:lvl3pPr marR="0" lvl="2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3pPr>
            <a:lvl4pPr marR="0" lvl="3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4pPr>
            <a:lvl5pPr marR="0" lvl="4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5pPr>
            <a:lvl6pPr marR="0" lvl="5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6pPr>
            <a:lvl7pPr marR="0" lvl="6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7pPr>
            <a:lvl8pPr marR="0" lvl="7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8pPr>
            <a:lvl9pPr marR="0" lvl="8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9pPr>
          </a:lstStyle>
          <a:p>
            <a:endParaRPr/>
          </a:p>
        </p:txBody>
      </p:sp>
      <p:sp>
        <p:nvSpPr>
          <p:cNvPr id="18" name="Shape 1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9pPr>
          </a:lstStyle>
          <a:p>
            <a:endParaRPr/>
          </a:p>
        </p:txBody>
      </p:sp>
      <p:sp>
        <p:nvSpPr>
          <p:cNvPr id="19" name="Shape 1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9pPr>
          </a:lstStyle>
          <a:p>
            <a:endParaRPr/>
          </a:p>
        </p:txBody>
      </p:sp>
      <p:sp>
        <p:nvSpPr>
          <p:cNvPr id="20" name="Shape 2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Shape 73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entury Gothic"/>
              <a:buNone/>
              <a:defRPr sz="44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4" name="Shape 74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9pPr>
          </a:lstStyle>
          <a:p>
            <a:endParaRPr/>
          </a:p>
        </p:txBody>
      </p:sp>
      <p:sp>
        <p:nvSpPr>
          <p:cNvPr id="75" name="Shape 7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9pPr>
          </a:lstStyle>
          <a:p>
            <a:endParaRPr/>
          </a:p>
        </p:txBody>
      </p:sp>
      <p:sp>
        <p:nvSpPr>
          <p:cNvPr id="76" name="Shape 7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9pPr>
          </a:lstStyle>
          <a:p>
            <a:endParaRPr/>
          </a:p>
        </p:txBody>
      </p:sp>
      <p:sp>
        <p:nvSpPr>
          <p:cNvPr id="77" name="Shape 7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1pPr>
            <a:lvl2pPr marL="0" marR="0" lvl="1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2pPr>
            <a:lvl3pPr marL="0" marR="0" lvl="2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3pPr>
            <a:lvl4pPr marL="0" marR="0" lvl="3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4pPr>
            <a:lvl5pPr marL="0" marR="0" lvl="4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5pPr>
            <a:lvl6pPr marL="0" marR="0" lvl="5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6pPr>
            <a:lvl7pPr marL="0" marR="0" lvl="6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7pPr>
            <a:lvl8pPr marL="0" marR="0" lvl="7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8pPr>
            <a:lvl9pPr marL="0" marR="0" lvl="8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Shape 79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entury Gothic"/>
              <a:buNone/>
              <a:defRPr sz="44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80" name="Shape 80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9pPr>
          </a:lstStyle>
          <a:p>
            <a:endParaRPr/>
          </a:p>
        </p:txBody>
      </p:sp>
      <p:sp>
        <p:nvSpPr>
          <p:cNvPr id="81" name="Shape 8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9pPr>
          </a:lstStyle>
          <a:p>
            <a:endParaRPr/>
          </a:p>
        </p:txBody>
      </p:sp>
      <p:sp>
        <p:nvSpPr>
          <p:cNvPr id="82" name="Shape 8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9pPr>
          </a:lstStyle>
          <a:p>
            <a:endParaRPr/>
          </a:p>
        </p:txBody>
      </p:sp>
      <p:sp>
        <p:nvSpPr>
          <p:cNvPr id="83" name="Shape 8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1pPr>
            <a:lvl2pPr marL="0" marR="0" lvl="1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2pPr>
            <a:lvl3pPr marL="0" marR="0" lvl="2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3pPr>
            <a:lvl4pPr marL="0" marR="0" lvl="3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4pPr>
            <a:lvl5pPr marL="0" marR="0" lvl="4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5pPr>
            <a:lvl6pPr marL="0" marR="0" lvl="5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6pPr>
            <a:lvl7pPr marL="0" marR="0" lvl="6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7pPr>
            <a:lvl8pPr marL="0" marR="0" lvl="7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8pPr>
            <a:lvl9pPr marL="0" marR="0" lvl="8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Shape 2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9pPr>
          </a:lstStyle>
          <a:p>
            <a:endParaRPr/>
          </a:p>
        </p:txBody>
      </p:sp>
      <p:sp>
        <p:nvSpPr>
          <p:cNvPr id="23" name="Shape 2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9pPr>
          </a:lstStyle>
          <a:p>
            <a:endParaRPr/>
          </a:p>
        </p:txBody>
      </p:sp>
      <p:sp>
        <p:nvSpPr>
          <p:cNvPr id="24" name="Shape 2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Shape 26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entury Gothic"/>
              <a:buNone/>
              <a:defRPr sz="44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27" name="Shape 27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9pPr>
          </a:lstStyle>
          <a:p>
            <a:endParaRPr/>
          </a:p>
        </p:txBody>
      </p:sp>
      <p:sp>
        <p:nvSpPr>
          <p:cNvPr id="28" name="Shape 2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9pPr>
          </a:lstStyle>
          <a:p>
            <a:endParaRPr/>
          </a:p>
        </p:txBody>
      </p:sp>
      <p:sp>
        <p:nvSpPr>
          <p:cNvPr id="29" name="Shape 2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9pPr>
          </a:lstStyle>
          <a:p>
            <a:endParaRPr/>
          </a:p>
        </p:txBody>
      </p:sp>
      <p:sp>
        <p:nvSpPr>
          <p:cNvPr id="30" name="Shape 3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1pPr>
            <a:lvl2pPr marL="0" marR="0" lvl="1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2pPr>
            <a:lvl3pPr marL="0" marR="0" lvl="2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3pPr>
            <a:lvl4pPr marL="0" marR="0" lvl="3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4pPr>
            <a:lvl5pPr marL="0" marR="0" lvl="4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5pPr>
            <a:lvl6pPr marL="0" marR="0" lvl="5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6pPr>
            <a:lvl7pPr marL="0" marR="0" lvl="6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7pPr>
            <a:lvl8pPr marL="0" marR="0" lvl="7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8pPr>
            <a:lvl9pPr marL="0" marR="0" lvl="8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Shape 32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entury Gothic"/>
              <a:buNone/>
              <a:defRPr sz="60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33" name="Shape 33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888888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5pPr>
            <a:lvl6pPr marL="2743200" marR="0" lvl="5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6pPr>
            <a:lvl7pPr marL="3200400" marR="0" lvl="6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7pPr>
            <a:lvl8pPr marL="3657600" marR="0" lvl="7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8pPr>
            <a:lvl9pPr marL="4114800" marR="0" lvl="8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9pPr>
          </a:lstStyle>
          <a:p>
            <a:endParaRPr/>
          </a:p>
        </p:txBody>
      </p:sp>
      <p:sp>
        <p:nvSpPr>
          <p:cNvPr id="34" name="Shape 3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9pPr>
          </a:lstStyle>
          <a:p>
            <a:endParaRPr/>
          </a:p>
        </p:txBody>
      </p:sp>
      <p:sp>
        <p:nvSpPr>
          <p:cNvPr id="35" name="Shape 3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9pPr>
          </a:lstStyle>
          <a:p>
            <a:endParaRPr/>
          </a:p>
        </p:txBody>
      </p:sp>
      <p:sp>
        <p:nvSpPr>
          <p:cNvPr id="36" name="Shape 3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1pPr>
            <a:lvl2pPr marL="0" marR="0" lvl="1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2pPr>
            <a:lvl3pPr marL="0" marR="0" lvl="2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3pPr>
            <a:lvl4pPr marL="0" marR="0" lvl="3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4pPr>
            <a:lvl5pPr marL="0" marR="0" lvl="4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5pPr>
            <a:lvl6pPr marL="0" marR="0" lvl="5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6pPr>
            <a:lvl7pPr marL="0" marR="0" lvl="6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7pPr>
            <a:lvl8pPr marL="0" marR="0" lvl="7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8pPr>
            <a:lvl9pPr marL="0" marR="0" lvl="8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Shape 38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entury Gothic"/>
              <a:buNone/>
              <a:defRPr sz="44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39" name="Shape 39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9pPr>
          </a:lstStyle>
          <a:p>
            <a:endParaRPr/>
          </a:p>
        </p:txBody>
      </p:sp>
      <p:sp>
        <p:nvSpPr>
          <p:cNvPr id="40" name="Shape 40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9pPr>
          </a:lstStyle>
          <a:p>
            <a:endParaRPr/>
          </a:p>
        </p:txBody>
      </p:sp>
      <p:sp>
        <p:nvSpPr>
          <p:cNvPr id="41" name="Shape 4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9pPr>
          </a:lstStyle>
          <a:p>
            <a:endParaRPr/>
          </a:p>
        </p:txBody>
      </p:sp>
      <p:sp>
        <p:nvSpPr>
          <p:cNvPr id="42" name="Shape 4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9pPr>
          </a:lstStyle>
          <a:p>
            <a:endParaRPr/>
          </a:p>
        </p:txBody>
      </p:sp>
      <p:sp>
        <p:nvSpPr>
          <p:cNvPr id="43" name="Shape 4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1pPr>
            <a:lvl2pPr marL="0" marR="0" lvl="1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2pPr>
            <a:lvl3pPr marL="0" marR="0" lvl="2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3pPr>
            <a:lvl4pPr marL="0" marR="0" lvl="3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4pPr>
            <a:lvl5pPr marL="0" marR="0" lvl="4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5pPr>
            <a:lvl6pPr marL="0" marR="0" lvl="5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6pPr>
            <a:lvl7pPr marL="0" marR="0" lvl="6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7pPr>
            <a:lvl8pPr marL="0" marR="0" lvl="7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8pPr>
            <a:lvl9pPr marL="0" marR="0" lvl="8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Shape 45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entury Gothic"/>
              <a:buNone/>
              <a:defRPr sz="44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46" name="Shape 46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1" i="0" u="none" strike="noStrike" cap="non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1" i="0" u="none" strike="noStrike" cap="non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1" i="0" u="none" strike="noStrike" cap="non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5pPr>
            <a:lvl6pPr marL="2743200" marR="0" lvl="5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6pPr>
            <a:lvl7pPr marL="3200400" marR="0" lvl="6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7pPr>
            <a:lvl8pPr marL="3657600" marR="0" lvl="7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8pPr>
            <a:lvl9pPr marL="4114800" marR="0" lvl="8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9pPr>
          </a:lstStyle>
          <a:p>
            <a:endParaRPr/>
          </a:p>
        </p:txBody>
      </p:sp>
      <p:sp>
        <p:nvSpPr>
          <p:cNvPr id="47" name="Shape 47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9pPr>
          </a:lstStyle>
          <a:p>
            <a:endParaRPr/>
          </a:p>
        </p:txBody>
      </p:sp>
      <p:sp>
        <p:nvSpPr>
          <p:cNvPr id="48" name="Shape 48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1" i="0" u="none" strike="noStrike" cap="non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1" i="0" u="none" strike="noStrike" cap="non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1" i="0" u="none" strike="noStrike" cap="non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5pPr>
            <a:lvl6pPr marL="2743200" marR="0" lvl="5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6pPr>
            <a:lvl7pPr marL="3200400" marR="0" lvl="6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7pPr>
            <a:lvl8pPr marL="3657600" marR="0" lvl="7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8pPr>
            <a:lvl9pPr marL="4114800" marR="0" lvl="8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9pPr>
          </a:lstStyle>
          <a:p>
            <a:endParaRPr/>
          </a:p>
        </p:txBody>
      </p:sp>
      <p:sp>
        <p:nvSpPr>
          <p:cNvPr id="49" name="Shape 49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9pPr>
          </a:lstStyle>
          <a:p>
            <a:endParaRPr/>
          </a:p>
        </p:txBody>
      </p:sp>
      <p:sp>
        <p:nvSpPr>
          <p:cNvPr id="50" name="Shape 5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9pPr>
          </a:lstStyle>
          <a:p>
            <a:endParaRPr/>
          </a:p>
        </p:txBody>
      </p:sp>
      <p:sp>
        <p:nvSpPr>
          <p:cNvPr id="51" name="Shape 5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9pPr>
          </a:lstStyle>
          <a:p>
            <a:endParaRPr/>
          </a:p>
        </p:txBody>
      </p:sp>
      <p:sp>
        <p:nvSpPr>
          <p:cNvPr id="52" name="Shape 5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1pPr>
            <a:lvl2pPr marL="0" marR="0" lvl="1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2pPr>
            <a:lvl3pPr marL="0" marR="0" lvl="2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3pPr>
            <a:lvl4pPr marL="0" marR="0" lvl="3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4pPr>
            <a:lvl5pPr marL="0" marR="0" lvl="4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5pPr>
            <a:lvl6pPr marL="0" marR="0" lvl="5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6pPr>
            <a:lvl7pPr marL="0" marR="0" lvl="6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7pPr>
            <a:lvl8pPr marL="0" marR="0" lvl="7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8pPr>
            <a:lvl9pPr marL="0" marR="0" lvl="8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Shape 54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entury Gothic"/>
              <a:buNone/>
              <a:defRPr sz="44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55" name="Shape 5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9pPr>
          </a:lstStyle>
          <a:p>
            <a:endParaRPr/>
          </a:p>
        </p:txBody>
      </p:sp>
      <p:sp>
        <p:nvSpPr>
          <p:cNvPr id="56" name="Shape 5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9pPr>
          </a:lstStyle>
          <a:p>
            <a:endParaRPr/>
          </a:p>
        </p:txBody>
      </p:sp>
      <p:sp>
        <p:nvSpPr>
          <p:cNvPr id="57" name="Shape 5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1pPr>
            <a:lvl2pPr marL="0" marR="0" lvl="1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2pPr>
            <a:lvl3pPr marL="0" marR="0" lvl="2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3pPr>
            <a:lvl4pPr marL="0" marR="0" lvl="3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4pPr>
            <a:lvl5pPr marL="0" marR="0" lvl="4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5pPr>
            <a:lvl6pPr marL="0" marR="0" lvl="5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6pPr>
            <a:lvl7pPr marL="0" marR="0" lvl="6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7pPr>
            <a:lvl8pPr marL="0" marR="0" lvl="7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8pPr>
            <a:lvl9pPr marL="0" marR="0" lvl="8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Shape 59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entury Gothic"/>
              <a:buNone/>
              <a:defRPr sz="32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60" name="Shape 60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431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1pPr>
            <a:lvl2pPr marL="914400" marR="0" lvl="1" indent="-4064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2pPr>
            <a:lvl3pPr marL="1371600" marR="0" lvl="2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3pPr>
            <a:lvl4pPr marL="1828800" marR="0" lvl="3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4pPr>
            <a:lvl5pPr marL="2286000" marR="0" lvl="4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5pPr>
            <a:lvl6pPr marL="2743200" marR="0" lvl="5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6pPr>
            <a:lvl7pPr marL="3200400" marR="0" lvl="6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7pPr>
            <a:lvl8pPr marL="3657600" marR="0" lvl="7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8pPr>
            <a:lvl9pPr marL="4114800" marR="0" lvl="8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9pPr>
          </a:lstStyle>
          <a:p>
            <a:endParaRPr/>
          </a:p>
        </p:txBody>
      </p:sp>
      <p:sp>
        <p:nvSpPr>
          <p:cNvPr id="61" name="Shape 61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5pPr>
            <a:lvl6pPr marL="2743200" marR="0" lvl="5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6pPr>
            <a:lvl7pPr marL="3200400" marR="0" lvl="6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7pPr>
            <a:lvl8pPr marL="3657600" marR="0" lvl="7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8pPr>
            <a:lvl9pPr marL="4114800" marR="0" lvl="8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9pPr>
          </a:lstStyle>
          <a:p>
            <a:endParaRPr/>
          </a:p>
        </p:txBody>
      </p:sp>
      <p:sp>
        <p:nvSpPr>
          <p:cNvPr id="62" name="Shape 6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9pPr>
          </a:lstStyle>
          <a:p>
            <a:endParaRPr/>
          </a:p>
        </p:txBody>
      </p:sp>
      <p:sp>
        <p:nvSpPr>
          <p:cNvPr id="63" name="Shape 6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9pPr>
          </a:lstStyle>
          <a:p>
            <a:endParaRPr/>
          </a:p>
        </p:txBody>
      </p:sp>
      <p:sp>
        <p:nvSpPr>
          <p:cNvPr id="64" name="Shape 6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1pPr>
            <a:lvl2pPr marL="0" marR="0" lvl="1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2pPr>
            <a:lvl3pPr marL="0" marR="0" lvl="2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3pPr>
            <a:lvl4pPr marL="0" marR="0" lvl="3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4pPr>
            <a:lvl5pPr marL="0" marR="0" lvl="4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5pPr>
            <a:lvl6pPr marL="0" marR="0" lvl="5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6pPr>
            <a:lvl7pPr marL="0" marR="0" lvl="6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7pPr>
            <a:lvl8pPr marL="0" marR="0" lvl="7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8pPr>
            <a:lvl9pPr marL="0" marR="0" lvl="8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Shape 66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entury Gothic"/>
              <a:buNone/>
              <a:defRPr sz="32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67" name="Shape 67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9pPr>
          </a:lstStyle>
          <a:p>
            <a:endParaRPr/>
          </a:p>
        </p:txBody>
      </p:sp>
      <p:sp>
        <p:nvSpPr>
          <p:cNvPr id="68" name="Shape 68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5pPr>
            <a:lvl6pPr marL="2743200" marR="0" lvl="5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6pPr>
            <a:lvl7pPr marL="3200400" marR="0" lvl="6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7pPr>
            <a:lvl8pPr marL="3657600" marR="0" lvl="7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8pPr>
            <a:lvl9pPr marL="4114800" marR="0" lvl="8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9pPr>
          </a:lstStyle>
          <a:p>
            <a:endParaRPr/>
          </a:p>
        </p:txBody>
      </p:sp>
      <p:sp>
        <p:nvSpPr>
          <p:cNvPr id="69" name="Shape 6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9pPr>
          </a:lstStyle>
          <a:p>
            <a:endParaRPr/>
          </a:p>
        </p:txBody>
      </p:sp>
      <p:sp>
        <p:nvSpPr>
          <p:cNvPr id="70" name="Shape 7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9pPr>
          </a:lstStyle>
          <a:p>
            <a:endParaRPr/>
          </a:p>
        </p:txBody>
      </p:sp>
      <p:sp>
        <p:nvSpPr>
          <p:cNvPr id="71" name="Shape 7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1pPr>
            <a:lvl2pPr marL="0" marR="0" lvl="1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2pPr>
            <a:lvl3pPr marL="0" marR="0" lvl="2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3pPr>
            <a:lvl4pPr marL="0" marR="0" lvl="3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4pPr>
            <a:lvl5pPr marL="0" marR="0" lvl="4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5pPr>
            <a:lvl6pPr marL="0" marR="0" lvl="5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6pPr>
            <a:lvl7pPr marL="0" marR="0" lvl="6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7pPr>
            <a:lvl8pPr marL="0" marR="0" lvl="7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8pPr>
            <a:lvl9pPr marL="0" marR="0" lvl="8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‹N°›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3">
            <a:alphaModFix/>
          </a:blip>
          <a:stretch>
            <a:fillRect/>
          </a:stretch>
        </a:blip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entury Gothic"/>
              <a:buNone/>
              <a:defRPr sz="44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Shape 11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9pPr>
          </a:lstStyle>
          <a:p>
            <a:endParaRPr/>
          </a:p>
        </p:txBody>
      </p:sp>
      <p:sp>
        <p:nvSpPr>
          <p:cNvPr id="12" name="Shape 1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9pPr>
          </a:lstStyle>
          <a:p>
            <a:endParaRPr/>
          </a:p>
        </p:txBody>
      </p:sp>
      <p:sp>
        <p:nvSpPr>
          <p:cNvPr id="13" name="Shape 1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9pPr>
          </a:lstStyle>
          <a:p>
            <a:endParaRPr/>
          </a:p>
        </p:txBody>
      </p:sp>
      <p:sp>
        <p:nvSpPr>
          <p:cNvPr id="14" name="Shape 1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‹N°›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4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6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8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comments" Target="../comments/comment1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0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2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2.png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8" name="Shape 88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194560" y="415926"/>
            <a:ext cx="7802880" cy="1795272"/>
          </a:xfrm>
          <a:prstGeom prst="rect">
            <a:avLst/>
          </a:prstGeom>
          <a:noFill/>
          <a:ln>
            <a:noFill/>
          </a:ln>
        </p:spPr>
      </p:pic>
      <p:sp>
        <p:nvSpPr>
          <p:cNvPr id="89" name="Shape 89"/>
          <p:cNvSpPr txBox="1"/>
          <p:nvPr/>
        </p:nvSpPr>
        <p:spPr>
          <a:xfrm>
            <a:off x="1288350" y="2294850"/>
            <a:ext cx="9615300" cy="2268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4400" dirty="0" err="1">
                <a:solidFill>
                  <a:srgbClr val="2F5597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Donn</a:t>
            </a:r>
            <a:r>
              <a:rPr lang="en-US" sz="4400" dirty="0" err="1">
                <a:solidFill>
                  <a:srgbClr val="0B5394"/>
                </a:solidFill>
                <a:highlight>
                  <a:srgbClr val="FFFFFF"/>
                </a:highlight>
                <a:latin typeface="Century Gothic"/>
                <a:ea typeface="Century Gothic"/>
                <a:cs typeface="Century Gothic"/>
                <a:sym typeface="Century Gothic"/>
              </a:rPr>
              <a:t>é</a:t>
            </a:r>
            <a:r>
              <a:rPr lang="en-US" sz="4400" dirty="0" err="1">
                <a:solidFill>
                  <a:srgbClr val="2F5597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es</a:t>
            </a:r>
            <a:r>
              <a:rPr lang="en-US" sz="4400" dirty="0">
                <a:solidFill>
                  <a:srgbClr val="2F5597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&amp; </a:t>
            </a:r>
            <a:r>
              <a:rPr lang="en-US" sz="4400" dirty="0" err="1">
                <a:solidFill>
                  <a:srgbClr val="2F5597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statistiques</a:t>
            </a:r>
            <a:r>
              <a:rPr lang="en-US" sz="4400" dirty="0">
                <a:solidFill>
                  <a:srgbClr val="2F5597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-US" sz="4400" dirty="0" err="1">
                <a:solidFill>
                  <a:srgbClr val="2F5597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descriptives</a:t>
            </a:r>
            <a:r>
              <a:rPr lang="en-US" sz="4400" dirty="0">
                <a:solidFill>
                  <a:srgbClr val="2F5597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endParaRPr sz="4400" dirty="0">
              <a:solidFill>
                <a:srgbClr val="2F5597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marR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2F5496"/>
              </a:buClr>
              <a:buSzPts val="4400"/>
              <a:buFont typeface="Century Gothic"/>
              <a:buNone/>
            </a:pPr>
            <a:r>
              <a:rPr lang="en-US" sz="4400" dirty="0" err="1">
                <a:solidFill>
                  <a:srgbClr val="2F5597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</a:t>
            </a:r>
            <a:r>
              <a:rPr lang="en-US" sz="4400" dirty="0" err="1">
                <a:solidFill>
                  <a:srgbClr val="0B5394"/>
                </a:solidFill>
                <a:highlight>
                  <a:srgbClr val="FFFFFF"/>
                </a:highlight>
                <a:latin typeface="Century Gothic"/>
                <a:ea typeface="Century Gothic"/>
                <a:cs typeface="Century Gothic"/>
                <a:sym typeface="Century Gothic"/>
              </a:rPr>
              <a:t>é</a:t>
            </a:r>
            <a:r>
              <a:rPr lang="en-US" sz="4400" dirty="0" err="1">
                <a:solidFill>
                  <a:srgbClr val="2F5597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mographie</a:t>
            </a:r>
            <a:r>
              <a:rPr lang="en-US" sz="4400" dirty="0">
                <a:solidFill>
                  <a:srgbClr val="2F5597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Francophone </a:t>
            </a:r>
            <a:endParaRPr sz="4400" dirty="0">
              <a:solidFill>
                <a:srgbClr val="2F5597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marR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2F5496"/>
              </a:buClr>
              <a:buSzPts val="4400"/>
              <a:buFont typeface="Century Gothic"/>
              <a:buNone/>
            </a:pPr>
            <a:r>
              <a:rPr lang="en-US" sz="1200" b="0" i="0" u="none" strike="noStrike" cap="none" dirty="0">
                <a:solidFill>
                  <a:srgbClr val="2F5496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12</a:t>
            </a:r>
            <a:r>
              <a:rPr lang="en-US" sz="1200" dirty="0">
                <a:solidFill>
                  <a:srgbClr val="2F5496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-US" sz="1200" dirty="0" err="1">
                <a:solidFill>
                  <a:srgbClr val="2F5496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juillet</a:t>
            </a:r>
            <a:r>
              <a:rPr lang="en-US" sz="1200" b="0" i="0" u="none" strike="noStrike" cap="none" dirty="0">
                <a:solidFill>
                  <a:srgbClr val="2F5496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, 2018. Rachel Armstrong</a:t>
            </a:r>
            <a:r>
              <a:rPr lang="en-US" sz="6000" b="0" i="0" u="none" strike="noStrike" cap="none" dirty="0">
                <a:solidFill>
                  <a:srgbClr val="2F5496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/>
            </a:r>
            <a:br>
              <a:rPr lang="en-US" sz="6000" b="0" i="0" u="none" strike="noStrike" cap="none" dirty="0">
                <a:solidFill>
                  <a:srgbClr val="2F5496"/>
                </a:solidFill>
                <a:latin typeface="Century Gothic"/>
                <a:ea typeface="Century Gothic"/>
                <a:cs typeface="Century Gothic"/>
                <a:sym typeface="Century Gothic"/>
              </a:rPr>
            </a:br>
            <a:endParaRPr sz="6000" b="0" i="0" u="none" strike="noStrike" cap="none" dirty="0">
              <a:solidFill>
                <a:srgbClr val="2F5496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Shape 154"/>
          <p:cNvSpPr txBox="1"/>
          <p:nvPr/>
        </p:nvSpPr>
        <p:spPr>
          <a:xfrm>
            <a:off x="802434" y="295807"/>
            <a:ext cx="10862344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>
                <a:solidFill>
                  <a:srgbClr val="2E75B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Données et statistiques descriptives: </a:t>
            </a:r>
            <a:r>
              <a:rPr lang="en-US" sz="2800">
                <a:solidFill>
                  <a:srgbClr val="3D85C6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Â</a:t>
            </a:r>
            <a:r>
              <a:rPr lang="en-US" sz="2800">
                <a:solidFill>
                  <a:srgbClr val="2E75B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ge - Nord de l’Ontario </a:t>
            </a:r>
            <a:endParaRPr sz="2800" b="1">
              <a:solidFill>
                <a:srgbClr val="2E75B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55" name="Shape 155"/>
          <p:cNvSpPr txBox="1"/>
          <p:nvPr/>
        </p:nvSpPr>
        <p:spPr>
          <a:xfrm>
            <a:off x="0" y="6396335"/>
            <a:ext cx="11721680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Source: Author's calculations based on Statistics Canada, Target group profile of the Francophone population, Census, 2016, and Authors calculations based on Statistics Canada, Census of Population, 2016</a:t>
            </a:r>
            <a:endParaRPr/>
          </a:p>
        </p:txBody>
      </p:sp>
      <p:pic>
        <p:nvPicPr>
          <p:cNvPr id="156" name="Shape 15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329204" y="792752"/>
            <a:ext cx="10093803" cy="527250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Shape 161"/>
          <p:cNvSpPr txBox="1"/>
          <p:nvPr/>
        </p:nvSpPr>
        <p:spPr>
          <a:xfrm>
            <a:off x="802434" y="295807"/>
            <a:ext cx="10862344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>
                <a:solidFill>
                  <a:srgbClr val="2E75B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Données et statistiques descriptives: </a:t>
            </a:r>
            <a:r>
              <a:rPr lang="en-US" sz="2800">
                <a:solidFill>
                  <a:srgbClr val="3D85C6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Â</a:t>
            </a:r>
            <a:r>
              <a:rPr lang="en-US" sz="2800">
                <a:solidFill>
                  <a:srgbClr val="2E75B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ge - Est de l’Ontario </a:t>
            </a:r>
            <a:endParaRPr sz="2800" b="1">
              <a:solidFill>
                <a:srgbClr val="2E75B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62" name="Shape 162"/>
          <p:cNvSpPr txBox="1"/>
          <p:nvPr/>
        </p:nvSpPr>
        <p:spPr>
          <a:xfrm>
            <a:off x="0" y="6396335"/>
            <a:ext cx="11721680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Source: Author's calculations based on Statistics Canada, Target group profile of the Francophone population, Census, 2016, and Authors calculations based on Statistics Canada, Census of Population, 2016</a:t>
            </a:r>
            <a:endParaRPr/>
          </a:p>
        </p:txBody>
      </p:sp>
      <p:pic>
        <p:nvPicPr>
          <p:cNvPr id="163" name="Shape 16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48388" y="792752"/>
            <a:ext cx="10095230" cy="527250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Shape 168"/>
          <p:cNvSpPr txBox="1"/>
          <p:nvPr/>
        </p:nvSpPr>
        <p:spPr>
          <a:xfrm>
            <a:off x="802434" y="295807"/>
            <a:ext cx="10862344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>
                <a:solidFill>
                  <a:srgbClr val="2E75B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Données et statistiques descriptives: </a:t>
            </a:r>
            <a:r>
              <a:rPr lang="en-US" sz="2800">
                <a:solidFill>
                  <a:srgbClr val="3D85C6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Â</a:t>
            </a:r>
            <a:r>
              <a:rPr lang="en-US" sz="2800">
                <a:solidFill>
                  <a:srgbClr val="2E75B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ge – C-S-O de l’Ontario </a:t>
            </a:r>
            <a:endParaRPr sz="2800" b="1">
              <a:solidFill>
                <a:srgbClr val="2E75B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69" name="Shape 169"/>
          <p:cNvSpPr txBox="1"/>
          <p:nvPr/>
        </p:nvSpPr>
        <p:spPr>
          <a:xfrm>
            <a:off x="0" y="6396335"/>
            <a:ext cx="11721680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Source: Author's calculations based on Statistics Canada, Target group profile of the Francophone population, Census, 2016, and Authors calculations based on Statistics Canada, Census of Population, 2016</a:t>
            </a:r>
            <a:endParaRPr/>
          </a:p>
        </p:txBody>
      </p:sp>
      <p:pic>
        <p:nvPicPr>
          <p:cNvPr id="170" name="Shape 17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99838" y="792752"/>
            <a:ext cx="10267517" cy="527250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Shape 175"/>
          <p:cNvSpPr txBox="1"/>
          <p:nvPr/>
        </p:nvSpPr>
        <p:spPr>
          <a:xfrm>
            <a:off x="772409" y="151957"/>
            <a:ext cx="10862400" cy="52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>
                <a:solidFill>
                  <a:srgbClr val="2E75B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Données et statistiques descriptives: </a:t>
            </a:r>
            <a:endParaRPr sz="2800" b="1">
              <a:solidFill>
                <a:srgbClr val="2E75B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rgbClr val="3D85C6"/>
                </a:solidFill>
                <a:highlight>
                  <a:srgbClr val="FFFFFF"/>
                </a:highlight>
                <a:latin typeface="Century Gothic"/>
                <a:ea typeface="Century Gothic"/>
                <a:cs typeface="Century Gothic"/>
                <a:sym typeface="Century Gothic"/>
              </a:rPr>
              <a:t>É</a:t>
            </a:r>
            <a:r>
              <a:rPr lang="en-US" sz="2800">
                <a:solidFill>
                  <a:srgbClr val="2E75B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ducation – Ontario </a:t>
            </a:r>
            <a:endParaRPr sz="2800" b="1">
              <a:solidFill>
                <a:srgbClr val="2E75B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76" name="Shape 176"/>
          <p:cNvSpPr txBox="1"/>
          <p:nvPr/>
        </p:nvSpPr>
        <p:spPr>
          <a:xfrm>
            <a:off x="0" y="6396335"/>
            <a:ext cx="11721680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Source: Author's calculations based on Statistics Canada, Target group profile of the Francophone population, Census, 2016, and Authors calculations based on Statistics Canada, Census of Population, 2016</a:t>
            </a:r>
            <a:endParaRPr/>
          </a:p>
        </p:txBody>
      </p:sp>
      <p:pic>
        <p:nvPicPr>
          <p:cNvPr id="177" name="Shape 17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381250" y="1311657"/>
            <a:ext cx="7429500" cy="44481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Shape 182"/>
          <p:cNvSpPr txBox="1"/>
          <p:nvPr/>
        </p:nvSpPr>
        <p:spPr>
          <a:xfrm>
            <a:off x="235200" y="125775"/>
            <a:ext cx="11721600" cy="52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>
                <a:solidFill>
                  <a:srgbClr val="2E75B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Données et statistiques descriptives: </a:t>
            </a:r>
            <a:endParaRPr sz="2800" b="1">
              <a:solidFill>
                <a:srgbClr val="2E75B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rgbClr val="3D85C6"/>
                </a:solidFill>
                <a:highlight>
                  <a:srgbClr val="FFFFFF"/>
                </a:highlight>
                <a:latin typeface="Century Gothic"/>
                <a:ea typeface="Century Gothic"/>
                <a:cs typeface="Century Gothic"/>
                <a:sym typeface="Century Gothic"/>
              </a:rPr>
              <a:t>É</a:t>
            </a:r>
            <a:r>
              <a:rPr lang="en-US" sz="2800">
                <a:solidFill>
                  <a:srgbClr val="2E75B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ducation – Nord Est de l’Ontario </a:t>
            </a:r>
            <a:endParaRPr sz="2800" b="1">
              <a:solidFill>
                <a:srgbClr val="2E75B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83" name="Shape 183"/>
          <p:cNvSpPr txBox="1"/>
          <p:nvPr/>
        </p:nvSpPr>
        <p:spPr>
          <a:xfrm>
            <a:off x="0" y="6396335"/>
            <a:ext cx="11721680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Source: Author's calculations based on Statistics Canada, Target group profile of the Francophone population, Census, 2016, and Authors calculations based on Statistics Canada, Census of Population, 2016</a:t>
            </a:r>
            <a:endParaRPr/>
          </a:p>
        </p:txBody>
      </p:sp>
      <p:pic>
        <p:nvPicPr>
          <p:cNvPr id="184" name="Shape 18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147888" y="1185863"/>
            <a:ext cx="7896225" cy="44862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Shape 189"/>
          <p:cNvSpPr txBox="1"/>
          <p:nvPr/>
        </p:nvSpPr>
        <p:spPr>
          <a:xfrm>
            <a:off x="190050" y="95750"/>
            <a:ext cx="11811900" cy="52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>
                <a:solidFill>
                  <a:srgbClr val="2E75B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Données et statistiques descriptives: </a:t>
            </a:r>
            <a:endParaRPr sz="2800" b="1">
              <a:solidFill>
                <a:srgbClr val="2E75B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rgbClr val="3D85C6"/>
                </a:solidFill>
                <a:highlight>
                  <a:srgbClr val="FFFFFF"/>
                </a:highlight>
                <a:latin typeface="Century Gothic"/>
                <a:ea typeface="Century Gothic"/>
                <a:cs typeface="Century Gothic"/>
                <a:sym typeface="Century Gothic"/>
              </a:rPr>
              <a:t>É</a:t>
            </a:r>
            <a:r>
              <a:rPr lang="en-US" sz="2800">
                <a:solidFill>
                  <a:srgbClr val="2E75B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ducation – Nord Ouest de l’Ontario </a:t>
            </a:r>
            <a:endParaRPr sz="2800" b="1">
              <a:solidFill>
                <a:srgbClr val="2E75B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90" name="Shape 190"/>
          <p:cNvSpPr txBox="1"/>
          <p:nvPr/>
        </p:nvSpPr>
        <p:spPr>
          <a:xfrm>
            <a:off x="0" y="6396335"/>
            <a:ext cx="11721680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Source: Author's calculations based on Statistics Canada, Target group profile of the Francophone population, Census, 2016, and Authors calculations based on Statistics Canada, Census of Population, 2016</a:t>
            </a:r>
            <a:endParaRPr/>
          </a:p>
        </p:txBody>
      </p:sp>
      <p:sp>
        <p:nvSpPr>
          <p:cNvPr id="191" name="Shape 191"/>
          <p:cNvSpPr/>
          <p:nvPr/>
        </p:nvSpPr>
        <p:spPr>
          <a:xfrm>
            <a:off x="8729250" y="1624275"/>
            <a:ext cx="132900" cy="199500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rgbClr val="F8F8F8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92" name="Shape 19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342450" y="1295613"/>
            <a:ext cx="7688277" cy="442403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Shape 197"/>
          <p:cNvSpPr txBox="1"/>
          <p:nvPr/>
        </p:nvSpPr>
        <p:spPr>
          <a:xfrm>
            <a:off x="368700" y="85800"/>
            <a:ext cx="11454600" cy="52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>
                <a:solidFill>
                  <a:srgbClr val="2E75B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Données et statistiques descriptives: </a:t>
            </a:r>
            <a:endParaRPr sz="2800" b="1">
              <a:solidFill>
                <a:srgbClr val="2E75B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rgbClr val="3D85C6"/>
                </a:solidFill>
                <a:highlight>
                  <a:srgbClr val="FFFFFF"/>
                </a:highlight>
                <a:latin typeface="Century Gothic"/>
                <a:ea typeface="Century Gothic"/>
                <a:cs typeface="Century Gothic"/>
                <a:sym typeface="Century Gothic"/>
              </a:rPr>
              <a:t>É</a:t>
            </a:r>
            <a:r>
              <a:rPr lang="en-US" sz="2800">
                <a:solidFill>
                  <a:srgbClr val="2E75B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ducation – Est de l’Ontario </a:t>
            </a:r>
            <a:endParaRPr sz="2800" b="1">
              <a:solidFill>
                <a:srgbClr val="2E75B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98" name="Shape 198"/>
          <p:cNvSpPr txBox="1"/>
          <p:nvPr/>
        </p:nvSpPr>
        <p:spPr>
          <a:xfrm>
            <a:off x="0" y="6396335"/>
            <a:ext cx="11721680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Source: Author's calculations based on Statistics Canada, Target group profile of the Francophone population, Census, 2016, and Authors calculations based on Statistics Canada, Census of Population, 2016</a:t>
            </a:r>
            <a:endParaRPr/>
          </a:p>
        </p:txBody>
      </p:sp>
      <p:pic>
        <p:nvPicPr>
          <p:cNvPr id="199" name="Shape 19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200275" y="1152525"/>
            <a:ext cx="7791450" cy="45529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Shape 204"/>
          <p:cNvSpPr txBox="1"/>
          <p:nvPr/>
        </p:nvSpPr>
        <p:spPr>
          <a:xfrm>
            <a:off x="664809" y="65782"/>
            <a:ext cx="10862400" cy="52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>
                <a:solidFill>
                  <a:srgbClr val="2E75B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Données et statistiques descriptives: </a:t>
            </a:r>
            <a:endParaRPr sz="2800" b="1">
              <a:solidFill>
                <a:srgbClr val="2E75B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rgbClr val="3D85C6"/>
                </a:solidFill>
                <a:highlight>
                  <a:srgbClr val="FFFFFF"/>
                </a:highlight>
                <a:latin typeface="Century Gothic"/>
                <a:ea typeface="Century Gothic"/>
                <a:cs typeface="Century Gothic"/>
                <a:sym typeface="Century Gothic"/>
              </a:rPr>
              <a:t>É</a:t>
            </a:r>
            <a:r>
              <a:rPr lang="en-US" sz="2800">
                <a:solidFill>
                  <a:srgbClr val="2E75B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ducation – C-S-O de l’Ontario </a:t>
            </a:r>
            <a:endParaRPr sz="2800" b="1">
              <a:solidFill>
                <a:srgbClr val="2E75B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05" name="Shape 205"/>
          <p:cNvSpPr txBox="1"/>
          <p:nvPr/>
        </p:nvSpPr>
        <p:spPr>
          <a:xfrm>
            <a:off x="0" y="6396335"/>
            <a:ext cx="11721680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Source: Author's calculations based on Statistics Canada, Target group profile of the Francophone population, Census, 2016, and Authors calculations based on Statistics Canada, Census of Population, 2016</a:t>
            </a:r>
            <a:endParaRPr/>
          </a:p>
        </p:txBody>
      </p:sp>
      <p:pic>
        <p:nvPicPr>
          <p:cNvPr id="206" name="Shape 20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047613" y="1164462"/>
            <a:ext cx="8096775" cy="46563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Shape 211"/>
          <p:cNvSpPr txBox="1"/>
          <p:nvPr/>
        </p:nvSpPr>
        <p:spPr>
          <a:xfrm>
            <a:off x="1789649" y="153550"/>
            <a:ext cx="8612700" cy="52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>
                <a:solidFill>
                  <a:srgbClr val="2E75B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Données et statistiques descriptives: </a:t>
            </a:r>
            <a:r>
              <a:rPr lang="en-US" sz="2800">
                <a:solidFill>
                  <a:srgbClr val="2E75B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Immigration</a:t>
            </a:r>
            <a:endParaRPr sz="2800" b="1">
              <a:solidFill>
                <a:srgbClr val="2E75B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12" name="Shape 212"/>
          <p:cNvSpPr txBox="1"/>
          <p:nvPr/>
        </p:nvSpPr>
        <p:spPr>
          <a:xfrm>
            <a:off x="0" y="6396335"/>
            <a:ext cx="11721680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Source: Author's calculations based on Statistics Canada, Target group profile of the Francophone population, Census, 2016, and Authors calculations based on Statistics Canada, Census of Population, 2016</a:t>
            </a:r>
            <a:endParaRPr/>
          </a:p>
        </p:txBody>
      </p:sp>
      <p:pic>
        <p:nvPicPr>
          <p:cNvPr id="213" name="Shape 2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149750" y="952625"/>
            <a:ext cx="9672101" cy="48700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Shape 218"/>
          <p:cNvSpPr txBox="1"/>
          <p:nvPr/>
        </p:nvSpPr>
        <p:spPr>
          <a:xfrm>
            <a:off x="1799849" y="151475"/>
            <a:ext cx="8592300" cy="52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>
                <a:solidFill>
                  <a:srgbClr val="2E75B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Données et statistiques descriptives: </a:t>
            </a:r>
            <a:r>
              <a:rPr lang="en-US" sz="2800">
                <a:solidFill>
                  <a:srgbClr val="2E75B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Immigration</a:t>
            </a:r>
            <a:endParaRPr sz="2800" b="1">
              <a:solidFill>
                <a:srgbClr val="2E75B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19" name="Shape 219"/>
          <p:cNvSpPr txBox="1"/>
          <p:nvPr/>
        </p:nvSpPr>
        <p:spPr>
          <a:xfrm>
            <a:off x="1514120" y="2028616"/>
            <a:ext cx="2693700" cy="280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 u="sng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48% </a:t>
            </a:r>
            <a:r>
              <a:rPr lang="en-US" sz="28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des immigrants francophones  en Ontario ont immigr</a:t>
            </a:r>
            <a:r>
              <a:rPr lang="en-US" sz="2800">
                <a:highlight>
                  <a:srgbClr val="FFFFFF"/>
                </a:highlight>
                <a:latin typeface="Montserrat"/>
                <a:ea typeface="Montserrat"/>
                <a:cs typeface="Montserrat"/>
                <a:sym typeface="Montserrat"/>
              </a:rPr>
              <a:t>é </a:t>
            </a:r>
            <a:r>
              <a:rPr lang="en-US" sz="28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-US" sz="3200" b="1" u="sng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avant 2001</a:t>
            </a:r>
            <a:endParaRPr/>
          </a:p>
        </p:txBody>
      </p:sp>
      <p:sp>
        <p:nvSpPr>
          <p:cNvPr id="220" name="Shape 220"/>
          <p:cNvSpPr txBox="1"/>
          <p:nvPr/>
        </p:nvSpPr>
        <p:spPr>
          <a:xfrm>
            <a:off x="0" y="6396335"/>
            <a:ext cx="11721680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Source: Author's calculations based on Statistics Canada, Target group profile of the Francophone population, Census, 2016, and Authors calculations based on Statistics Canada, Census of Population, 2016</a:t>
            </a:r>
            <a:endParaRPr/>
          </a:p>
        </p:txBody>
      </p:sp>
      <p:pic>
        <p:nvPicPr>
          <p:cNvPr id="221" name="Shape 2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664853" y="715326"/>
            <a:ext cx="4952617" cy="54273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Shape 94"/>
          <p:cNvSpPr txBox="1"/>
          <p:nvPr/>
        </p:nvSpPr>
        <p:spPr>
          <a:xfrm>
            <a:off x="221182" y="922883"/>
            <a:ext cx="11810999" cy="590931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Les </a:t>
            </a:r>
            <a:r>
              <a:rPr lang="en-US" sz="1600" dirty="0" err="1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données</a:t>
            </a:r>
            <a:r>
              <a:rPr lang="en-US" sz="1600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de </a:t>
            </a:r>
            <a:r>
              <a:rPr lang="en-US" sz="1600" dirty="0" err="1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Statistiques</a:t>
            </a:r>
            <a:r>
              <a:rPr lang="en-US" sz="1600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Canada </a:t>
            </a:r>
            <a:r>
              <a:rPr lang="en-US" sz="1600" dirty="0" err="1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sont</a:t>
            </a:r>
            <a:r>
              <a:rPr lang="en-US" sz="1600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-US" sz="1600" dirty="0" err="1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utilisées</a:t>
            </a:r>
            <a:r>
              <a:rPr lang="en-US" sz="1600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-US" sz="1600" dirty="0" err="1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dans</a:t>
            </a:r>
            <a:r>
              <a:rPr lang="en-US" sz="1600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-US" sz="1600" dirty="0" err="1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cette</a:t>
            </a:r>
            <a:r>
              <a:rPr lang="en-US" sz="1600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-US" sz="1600" dirty="0" err="1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présentation</a:t>
            </a:r>
            <a:r>
              <a:rPr lang="en-US" sz="1600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 </a:t>
            </a:r>
            <a:r>
              <a:rPr lang="en-US" sz="1600" dirty="0" err="1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Cette</a:t>
            </a:r>
            <a:r>
              <a:rPr lang="en-US" sz="1600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source de </a:t>
            </a:r>
            <a:r>
              <a:rPr lang="en-US" sz="1600" dirty="0" err="1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données</a:t>
            </a:r>
            <a:r>
              <a:rPr lang="en-US" sz="1600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des </a:t>
            </a:r>
            <a:r>
              <a:rPr lang="en-US" sz="1600" dirty="0" err="1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limites</a:t>
            </a:r>
            <a:r>
              <a:rPr lang="en-US" sz="1600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 Pour assurer la </a:t>
            </a:r>
            <a:r>
              <a:rPr lang="en-US" sz="1600" dirty="0" err="1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confidentialité</a:t>
            </a:r>
            <a:r>
              <a:rPr lang="en-US" sz="1600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de </a:t>
            </a:r>
            <a:r>
              <a:rPr lang="en-US" sz="1600" dirty="0" err="1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l'identité</a:t>
            </a:r>
            <a:r>
              <a:rPr lang="en-US" sz="1600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et des </a:t>
            </a:r>
            <a:r>
              <a:rPr lang="en-US" sz="1600" dirty="0" err="1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caractéristiques</a:t>
            </a:r>
            <a:r>
              <a:rPr lang="en-US" sz="1600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des </a:t>
            </a:r>
            <a:r>
              <a:rPr lang="en-US" sz="1600" dirty="0" err="1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répondants</a:t>
            </a:r>
            <a:r>
              <a:rPr lang="en-US" sz="1600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, les </a:t>
            </a:r>
            <a:r>
              <a:rPr lang="en-US" sz="1600" dirty="0" err="1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données</a:t>
            </a:r>
            <a:r>
              <a:rPr lang="en-US" sz="1600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de </a:t>
            </a:r>
            <a:r>
              <a:rPr lang="en-US" sz="1600" dirty="0" err="1" smtClean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Statistique</a:t>
            </a:r>
            <a:r>
              <a:rPr lang="en-US" sz="1600" dirty="0" smtClean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-US" sz="1600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Canada </a:t>
            </a:r>
            <a:r>
              <a:rPr lang="en-US" sz="1600" dirty="0" err="1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sont</a:t>
            </a:r>
            <a:r>
              <a:rPr lang="en-US" sz="1600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-US" sz="1600" dirty="0" err="1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assujetties</a:t>
            </a:r>
            <a:r>
              <a:rPr lang="en-US" sz="1600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à des </a:t>
            </a:r>
            <a:r>
              <a:rPr lang="en-US" sz="1600" dirty="0" err="1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règles</a:t>
            </a:r>
            <a:r>
              <a:rPr lang="en-US" sz="1600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de non-divulgation. </a:t>
            </a:r>
            <a:r>
              <a:rPr lang="en-US" sz="1600" dirty="0" err="1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Toutes</a:t>
            </a:r>
            <a:r>
              <a:rPr lang="en-US" sz="1600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les estimations </a:t>
            </a:r>
            <a:r>
              <a:rPr lang="en-US" sz="1600" dirty="0" err="1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sont</a:t>
            </a:r>
            <a:r>
              <a:rPr lang="en-US" sz="1600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-US" sz="1600" dirty="0" err="1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soumises</a:t>
            </a:r>
            <a:r>
              <a:rPr lang="en-US" sz="1600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à un </a:t>
            </a:r>
            <a:r>
              <a:rPr lang="en-US" sz="1600" dirty="0" err="1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processus</a:t>
            </a:r>
            <a:r>
              <a:rPr lang="en-US" sz="1600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-US" sz="1600" dirty="0" err="1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appelé</a:t>
            </a:r>
            <a:r>
              <a:rPr lang="en-US" sz="1600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arrondissement </a:t>
            </a:r>
            <a:r>
              <a:rPr lang="en-US" sz="1600" dirty="0" err="1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aléatoire</a:t>
            </a:r>
            <a:r>
              <a:rPr lang="en-US" sz="1600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, qui </a:t>
            </a:r>
            <a:r>
              <a:rPr lang="en-US" sz="1600" dirty="0" err="1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transforme</a:t>
            </a:r>
            <a:r>
              <a:rPr lang="en-US" sz="1600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-US" sz="1600" dirty="0" err="1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toutes</a:t>
            </a:r>
            <a:r>
              <a:rPr lang="en-US" sz="1600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les estimations brutes </a:t>
            </a:r>
            <a:r>
              <a:rPr lang="en-US" sz="1600" dirty="0" err="1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en</a:t>
            </a:r>
            <a:r>
              <a:rPr lang="en-US" sz="1600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estimations </a:t>
            </a:r>
            <a:r>
              <a:rPr lang="en-US" sz="1600" dirty="0" err="1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arrondies</a:t>
            </a:r>
            <a:r>
              <a:rPr lang="en-US" sz="1600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-US" sz="1600" dirty="0" err="1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aléatoires</a:t>
            </a:r>
            <a:r>
              <a:rPr lang="en-US" sz="1600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 </a:t>
            </a:r>
            <a:r>
              <a:rPr lang="en-US" sz="1600" dirty="0" err="1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Cela</a:t>
            </a:r>
            <a:r>
              <a:rPr lang="en-US" sz="1600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-US" sz="1600" dirty="0" err="1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réduit</a:t>
            </a:r>
            <a:r>
              <a:rPr lang="en-US" sz="1600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la </a:t>
            </a:r>
            <a:r>
              <a:rPr lang="en-US" sz="1600" dirty="0" err="1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possibilité</a:t>
            </a:r>
            <a:r>
              <a:rPr lang="en-US" sz="1600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-US" sz="1600" dirty="0" err="1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d’identifier</a:t>
            </a:r>
            <a:r>
              <a:rPr lang="en-US" sz="1600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les </a:t>
            </a:r>
            <a:r>
              <a:rPr lang="en-US" sz="1600" dirty="0" err="1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individus</a:t>
            </a:r>
            <a:r>
              <a:rPr lang="en-US" sz="1600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-US" sz="1600" dirty="0" err="1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dans</a:t>
            </a:r>
            <a:r>
              <a:rPr lang="en-US" sz="1600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les tableaux. </a:t>
            </a:r>
            <a:r>
              <a:rPr lang="en-US" sz="1600" dirty="0" err="1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Toutes</a:t>
            </a:r>
            <a:r>
              <a:rPr lang="en-US" sz="1600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les estimations </a:t>
            </a:r>
            <a:r>
              <a:rPr lang="en-US" sz="1600" dirty="0" err="1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supérieures</a:t>
            </a:r>
            <a:r>
              <a:rPr lang="en-US" sz="1600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à 10 </a:t>
            </a:r>
            <a:r>
              <a:rPr lang="en-US" sz="1600" dirty="0" err="1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sont</a:t>
            </a:r>
            <a:r>
              <a:rPr lang="en-US" sz="1600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-US" sz="1600" dirty="0" err="1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arrondies</a:t>
            </a:r>
            <a:r>
              <a:rPr lang="en-US" sz="1600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à la base 5. Les estimations </a:t>
            </a:r>
            <a:r>
              <a:rPr lang="en-US" sz="1600" dirty="0" err="1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inférieures</a:t>
            </a:r>
            <a:r>
              <a:rPr lang="en-US" sz="1600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à 10 </a:t>
            </a:r>
            <a:r>
              <a:rPr lang="en-US" sz="1600" dirty="0" err="1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sont</a:t>
            </a:r>
            <a:r>
              <a:rPr lang="en-US" sz="1600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-US" sz="1600" dirty="0" err="1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arrondies</a:t>
            </a:r>
            <a:r>
              <a:rPr lang="en-US" sz="1600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à la </a:t>
            </a:r>
            <a:r>
              <a:rPr lang="en-US" sz="1600" dirty="0" smtClean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base </a:t>
            </a:r>
            <a:r>
              <a:rPr lang="en-US" sz="1600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10.  La </a:t>
            </a:r>
            <a:r>
              <a:rPr lang="en-US" sz="1600" dirty="0" err="1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valeur</a:t>
            </a:r>
            <a:r>
              <a:rPr lang="en-US" sz="1600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-US" sz="1600" dirty="0" err="1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totale</a:t>
            </a:r>
            <a:r>
              <a:rPr lang="en-US" sz="1600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des </a:t>
            </a:r>
            <a:r>
              <a:rPr lang="en-US" sz="1600" dirty="0" err="1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données</a:t>
            </a:r>
            <a:r>
              <a:rPr lang="en-US" sz="1600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-US" sz="1600" dirty="0" err="1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additionnées</a:t>
            </a:r>
            <a:r>
              <a:rPr lang="en-US" sz="1600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-US" sz="1600" dirty="0" err="1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ou</a:t>
            </a:r>
            <a:r>
              <a:rPr lang="en-US" sz="1600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-US" sz="1600" dirty="0" err="1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groupées</a:t>
            </a:r>
            <a:r>
              <a:rPr lang="en-US" sz="1600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-US" sz="1600" dirty="0" err="1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peut</a:t>
            </a:r>
            <a:r>
              <a:rPr lang="en-US" sz="1600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ne pas </a:t>
            </a:r>
            <a:r>
              <a:rPr lang="en-US" sz="1600" dirty="0" err="1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correspondre</a:t>
            </a:r>
            <a:r>
              <a:rPr lang="en-US" sz="1600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aux </a:t>
            </a:r>
            <a:r>
              <a:rPr lang="en-US" sz="1600" dirty="0" err="1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valeurs</a:t>
            </a:r>
            <a:r>
              <a:rPr lang="en-US" sz="1600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-US" sz="1600" dirty="0" err="1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individuelles</a:t>
            </a:r>
            <a:r>
              <a:rPr lang="en-US" sz="1600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 De </a:t>
            </a:r>
            <a:r>
              <a:rPr lang="en-US" sz="1600" dirty="0" err="1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même</a:t>
            </a:r>
            <a:r>
              <a:rPr lang="en-US" sz="1600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, les </a:t>
            </a:r>
            <a:r>
              <a:rPr lang="en-US" sz="1600" dirty="0" err="1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pourcentages</a:t>
            </a:r>
            <a:r>
              <a:rPr lang="en-US" sz="1600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, </a:t>
            </a:r>
            <a:r>
              <a:rPr lang="en-US" sz="1600" dirty="0" err="1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calculés</a:t>
            </a:r>
            <a:r>
              <a:rPr lang="en-US" sz="1600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par </a:t>
            </a:r>
            <a:r>
              <a:rPr lang="en-US" sz="1600" dirty="0" err="1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</a:t>
            </a:r>
            <a:r>
              <a:rPr lang="en-US" sz="1600" dirty="0" err="1" smtClean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tatistique</a:t>
            </a:r>
            <a:r>
              <a:rPr lang="en-US" sz="1600" dirty="0" smtClean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-US" sz="1600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</a:t>
            </a:r>
            <a:r>
              <a:rPr lang="en-US" sz="1600" dirty="0" smtClean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anada </a:t>
            </a:r>
            <a:r>
              <a:rPr lang="en-US" sz="1600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sur des </a:t>
            </a:r>
            <a:r>
              <a:rPr lang="en-US" sz="1600" dirty="0" err="1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données</a:t>
            </a:r>
            <a:r>
              <a:rPr lang="en-US" sz="1600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-US" sz="1600" dirty="0" err="1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arrondies</a:t>
            </a:r>
            <a:r>
              <a:rPr lang="en-US" sz="1600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, ne </a:t>
            </a:r>
            <a:r>
              <a:rPr lang="en-US" sz="1600" dirty="0" err="1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totalisent</a:t>
            </a:r>
            <a:r>
              <a:rPr lang="en-US" sz="1600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pas </a:t>
            </a:r>
            <a:r>
              <a:rPr lang="en-US" sz="1600" dirty="0" err="1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nécessairement</a:t>
            </a:r>
            <a:r>
              <a:rPr lang="en-US" sz="1600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100%. </a:t>
            </a:r>
            <a:r>
              <a:rPr lang="en-US" sz="1600" dirty="0" err="1" smtClean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Statistique</a:t>
            </a:r>
            <a:r>
              <a:rPr lang="en-US" sz="1600" dirty="0" smtClean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-US" sz="1600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Canada </a:t>
            </a:r>
            <a:r>
              <a:rPr lang="en-US" sz="1600" dirty="0" err="1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ajuste</a:t>
            </a:r>
            <a:r>
              <a:rPr lang="en-US" sz="1600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les </a:t>
            </a:r>
            <a:r>
              <a:rPr lang="en-US" sz="1600" dirty="0" err="1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chiffres</a:t>
            </a:r>
            <a:r>
              <a:rPr lang="en-US" sz="1600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-US" sz="1600" dirty="0" err="1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rétroactivement</a:t>
            </a:r>
            <a:r>
              <a:rPr lang="en-US" sz="1600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 Les </a:t>
            </a:r>
            <a:r>
              <a:rPr lang="en-US" sz="1600" dirty="0" err="1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calculs</a:t>
            </a:r>
            <a:r>
              <a:rPr lang="en-US" sz="1600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de </a:t>
            </a:r>
            <a:r>
              <a:rPr lang="en-US" sz="1600" dirty="0" err="1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l’auteur</a:t>
            </a:r>
            <a:r>
              <a:rPr lang="en-US" sz="1600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-US" sz="1600" dirty="0" err="1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sont</a:t>
            </a:r>
            <a:r>
              <a:rPr lang="en-US" sz="1600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-US" sz="1600" dirty="0" err="1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basés</a:t>
            </a:r>
            <a:r>
              <a:rPr lang="en-US" sz="1600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sur les </a:t>
            </a:r>
            <a:r>
              <a:rPr lang="en-US" sz="1600" dirty="0" err="1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données</a:t>
            </a:r>
            <a:r>
              <a:rPr lang="en-US" sz="1600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-US" sz="1600" dirty="0" err="1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disponibles</a:t>
            </a:r>
            <a:r>
              <a:rPr lang="en-US" sz="1600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au moment de la publication et </a:t>
            </a:r>
            <a:r>
              <a:rPr lang="en-US" sz="1600" dirty="0" err="1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peuvent</a:t>
            </a:r>
            <a:r>
              <a:rPr lang="en-US" sz="1600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-US" sz="1600" dirty="0" err="1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donc</a:t>
            </a:r>
            <a:r>
              <a:rPr lang="en-US" sz="1600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-US" sz="1600" dirty="0" err="1">
                <a:solidFill>
                  <a:schemeClr val="dk1"/>
                </a:solidFill>
                <a:highlight>
                  <a:srgbClr val="FFFFFF"/>
                </a:highlight>
                <a:latin typeface="Century Gothic"/>
                <a:ea typeface="Century Gothic"/>
                <a:cs typeface="Century Gothic"/>
                <a:sym typeface="Century Gothic"/>
              </a:rPr>
              <a:t>ê</a:t>
            </a:r>
            <a:r>
              <a:rPr lang="en-US" sz="1600" dirty="0" err="1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tre</a:t>
            </a:r>
            <a:r>
              <a:rPr lang="en-US" sz="1600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-US" sz="1600" dirty="0" err="1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modifiés</a:t>
            </a:r>
            <a:r>
              <a:rPr lang="en-US" sz="1600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</a:t>
            </a:r>
            <a:endParaRPr sz="1600" dirty="0"/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600" b="0" i="0" u="none" strike="noStrike" cap="none" dirty="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Les sources de </a:t>
            </a:r>
            <a:r>
              <a:rPr lang="en-US" sz="1600" dirty="0" err="1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données</a:t>
            </a:r>
            <a:r>
              <a:rPr lang="en-US" sz="1600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de </a:t>
            </a:r>
            <a:r>
              <a:rPr lang="en-US" sz="1600" dirty="0" err="1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Statistiques</a:t>
            </a:r>
            <a:r>
              <a:rPr lang="en-US" sz="1600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Canada </a:t>
            </a:r>
            <a:r>
              <a:rPr lang="en-US" sz="1600" dirty="0" err="1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comprennent</a:t>
            </a:r>
            <a:r>
              <a:rPr lang="en-US" sz="1600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: </a:t>
            </a:r>
            <a:endParaRPr sz="1600" dirty="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457200" marR="0" lvl="0" indent="-3302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entury Gothic"/>
              <a:buChar char="-"/>
            </a:pPr>
            <a:r>
              <a:rPr lang="en-US" sz="1600" dirty="0" err="1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Profil</a:t>
            </a:r>
            <a:r>
              <a:rPr lang="en-US" sz="1600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de </a:t>
            </a:r>
            <a:r>
              <a:rPr lang="en-US" sz="1600" dirty="0" err="1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recensement</a:t>
            </a:r>
            <a:r>
              <a:rPr lang="en-US" sz="1600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2016 (</a:t>
            </a:r>
            <a:r>
              <a:rPr lang="en-US" sz="1600" dirty="0" err="1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Obtenue</a:t>
            </a:r>
            <a:r>
              <a:rPr lang="en-US" sz="1600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par </a:t>
            </a:r>
            <a:r>
              <a:rPr lang="en-US" sz="1600" dirty="0" err="1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Statistique</a:t>
            </a:r>
            <a:r>
              <a:rPr lang="en-US" sz="1600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Canada)</a:t>
            </a:r>
            <a:endParaRPr sz="1600" b="0" i="0" u="none" strike="noStrike" cap="none" dirty="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457200" marR="0" lvl="0" indent="-3302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entury Gothic"/>
              <a:buChar char="-"/>
            </a:pPr>
            <a:r>
              <a:rPr lang="en-US" sz="1600" dirty="0" err="1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Profil</a:t>
            </a:r>
            <a:r>
              <a:rPr lang="en-US" sz="1600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du </a:t>
            </a:r>
            <a:r>
              <a:rPr lang="en-US" sz="1600" dirty="0" err="1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groupe</a:t>
            </a:r>
            <a:r>
              <a:rPr lang="en-US" sz="1600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-US" sz="1600" dirty="0" err="1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cible</a:t>
            </a:r>
            <a:r>
              <a:rPr lang="en-US" sz="1600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de la population francophone, </a:t>
            </a:r>
            <a:r>
              <a:rPr lang="en-US" sz="1600" dirty="0" err="1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Recensement</a:t>
            </a:r>
            <a:r>
              <a:rPr lang="en-US" sz="1600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de 2016 (</a:t>
            </a:r>
            <a:r>
              <a:rPr lang="en-US" sz="1600" dirty="0" err="1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obtenu</a:t>
            </a:r>
            <a:r>
              <a:rPr lang="en-US" sz="1600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grâce au </a:t>
            </a:r>
            <a:r>
              <a:rPr lang="en-US" sz="1600" dirty="0" err="1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programme</a:t>
            </a:r>
            <a:r>
              <a:rPr lang="en-US" sz="1600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de </a:t>
            </a:r>
            <a:r>
              <a:rPr lang="en-US" sz="1600" dirty="0" err="1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données</a:t>
            </a:r>
            <a:r>
              <a:rPr lang="en-US" sz="1600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-US" sz="1600" dirty="0" err="1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communautaire</a:t>
            </a:r>
            <a:r>
              <a:rPr lang="en-US" sz="1600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“Community Data Program”</a:t>
            </a:r>
            <a:endParaRPr sz="1600" b="0" i="0" u="none" strike="noStrike" cap="none" dirty="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95" name="Shape 95"/>
          <p:cNvSpPr txBox="1"/>
          <p:nvPr/>
        </p:nvSpPr>
        <p:spPr>
          <a:xfrm>
            <a:off x="371190" y="399663"/>
            <a:ext cx="11208300" cy="52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>
                <a:solidFill>
                  <a:srgbClr val="3D85C6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Donn</a:t>
            </a:r>
            <a:r>
              <a:rPr lang="en-US" sz="2800" b="1">
                <a:solidFill>
                  <a:srgbClr val="3D85C6"/>
                </a:solidFill>
                <a:highlight>
                  <a:srgbClr val="FFFFFF"/>
                </a:highlight>
                <a:latin typeface="Century Gothic"/>
                <a:ea typeface="Century Gothic"/>
                <a:cs typeface="Century Gothic"/>
                <a:sym typeface="Century Gothic"/>
              </a:rPr>
              <a:t>é</a:t>
            </a:r>
            <a:r>
              <a:rPr lang="en-US" sz="2800" b="1">
                <a:solidFill>
                  <a:srgbClr val="3D85C6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es &amp; statistiques descriptives</a:t>
            </a:r>
            <a:r>
              <a:rPr lang="en-US" sz="2800">
                <a:solidFill>
                  <a:srgbClr val="2F5597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- </a:t>
            </a:r>
            <a:r>
              <a:rPr lang="en-US" sz="2800">
                <a:solidFill>
                  <a:srgbClr val="2E75B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Avertissement</a:t>
            </a:r>
            <a:endParaRPr sz="2800" b="1">
              <a:solidFill>
                <a:srgbClr val="2E75B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Shape 226"/>
          <p:cNvSpPr txBox="1"/>
          <p:nvPr/>
        </p:nvSpPr>
        <p:spPr>
          <a:xfrm>
            <a:off x="1794749" y="153575"/>
            <a:ext cx="8602500" cy="52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>
                <a:solidFill>
                  <a:srgbClr val="2E75B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Données et statistiques descriptives: </a:t>
            </a:r>
            <a:r>
              <a:rPr lang="en-US" sz="2800">
                <a:solidFill>
                  <a:srgbClr val="2E75B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Immigration</a:t>
            </a:r>
            <a:endParaRPr sz="2800" b="1">
              <a:solidFill>
                <a:srgbClr val="2E75B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27" name="Shape 227"/>
          <p:cNvSpPr txBox="1"/>
          <p:nvPr/>
        </p:nvSpPr>
        <p:spPr>
          <a:xfrm>
            <a:off x="1351545" y="1813179"/>
            <a:ext cx="2693700" cy="323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 u="sng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62% </a:t>
            </a:r>
            <a:r>
              <a:rPr lang="en-US" sz="28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des immigrants francophones  dans le Nord de l’Ontario ont immigr</a:t>
            </a:r>
            <a:r>
              <a:rPr lang="en-US" sz="2800">
                <a:solidFill>
                  <a:schemeClr val="dk1"/>
                </a:solidFill>
                <a:highlight>
                  <a:srgbClr val="FFFFFF"/>
                </a:highlight>
                <a:latin typeface="Montserrat"/>
                <a:ea typeface="Montserrat"/>
                <a:cs typeface="Montserrat"/>
                <a:sym typeface="Montserrat"/>
              </a:rPr>
              <a:t>é</a:t>
            </a:r>
            <a:r>
              <a:rPr lang="en-US" sz="28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-US" sz="3200" b="1" u="sng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avant 2001</a:t>
            </a:r>
            <a:endParaRPr/>
          </a:p>
        </p:txBody>
      </p:sp>
      <p:sp>
        <p:nvSpPr>
          <p:cNvPr id="228" name="Shape 228"/>
          <p:cNvSpPr txBox="1"/>
          <p:nvPr/>
        </p:nvSpPr>
        <p:spPr>
          <a:xfrm>
            <a:off x="0" y="6396335"/>
            <a:ext cx="11721680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Source: Author's calculations based on Statistics Canada, Target group profile of the Francophone population, Census, 2016, and Authors calculations based on Statistics Canada, Census of Population, 2016</a:t>
            </a:r>
            <a:endParaRPr/>
          </a:p>
        </p:txBody>
      </p:sp>
      <p:pic>
        <p:nvPicPr>
          <p:cNvPr id="229" name="Shape 22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606750" y="783275"/>
            <a:ext cx="4790506" cy="538458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Shape 234"/>
          <p:cNvSpPr txBox="1"/>
          <p:nvPr/>
        </p:nvSpPr>
        <p:spPr>
          <a:xfrm>
            <a:off x="1815149" y="143400"/>
            <a:ext cx="8561700" cy="52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>
                <a:solidFill>
                  <a:srgbClr val="2E75B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Données et statistiques descriptives: </a:t>
            </a:r>
            <a:r>
              <a:rPr lang="en-US" sz="2800">
                <a:solidFill>
                  <a:srgbClr val="2E75B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Immigration</a:t>
            </a:r>
            <a:endParaRPr sz="2800" b="1">
              <a:solidFill>
                <a:srgbClr val="2E75B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35" name="Shape 235"/>
          <p:cNvSpPr txBox="1"/>
          <p:nvPr/>
        </p:nvSpPr>
        <p:spPr>
          <a:xfrm>
            <a:off x="4510085" y="4508919"/>
            <a:ext cx="3364075" cy="1938992"/>
          </a:xfrm>
          <a:prstGeom prst="rect">
            <a:avLst/>
          </a:prstGeom>
          <a:noFill/>
          <a:ln w="19050" cap="flat" cmpd="sng">
            <a:solidFill>
              <a:schemeClr val="accent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Un total de 600 immigrants francophones se sont installés dans le Nord depuis 2001</a:t>
            </a:r>
            <a:endParaRPr/>
          </a:p>
        </p:txBody>
      </p:sp>
      <p:sp>
        <p:nvSpPr>
          <p:cNvPr id="236" name="Shape 236"/>
          <p:cNvSpPr txBox="1"/>
          <p:nvPr/>
        </p:nvSpPr>
        <p:spPr>
          <a:xfrm>
            <a:off x="0" y="6396335"/>
            <a:ext cx="11721680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Source: Author's calculations based on Statistics Canada, Target group profile of the Francophone population, Census, 2016, and Authors calculations based on Statistics Canada, Census of Population, 2016</a:t>
            </a:r>
            <a:endParaRPr/>
          </a:p>
        </p:txBody>
      </p:sp>
      <p:pic>
        <p:nvPicPr>
          <p:cNvPr id="237" name="Shape 23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55575" y="972375"/>
            <a:ext cx="4154500" cy="49132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38" name="Shape 23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643475" y="1228122"/>
            <a:ext cx="2981325" cy="30194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39" name="Shape 239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923497" y="1051076"/>
            <a:ext cx="4154500" cy="483455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" name="Shape 244"/>
          <p:cNvSpPr txBox="1"/>
          <p:nvPr/>
        </p:nvSpPr>
        <p:spPr>
          <a:xfrm>
            <a:off x="1815149" y="102750"/>
            <a:ext cx="8561700" cy="52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>
                <a:solidFill>
                  <a:srgbClr val="2E75B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Données et statistiques descriptives: </a:t>
            </a:r>
            <a:r>
              <a:rPr lang="en-US" sz="2800">
                <a:solidFill>
                  <a:srgbClr val="2E75B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Immigration</a:t>
            </a:r>
            <a:endParaRPr sz="2800" b="1">
              <a:solidFill>
                <a:srgbClr val="2E75B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45" name="Shape 245"/>
          <p:cNvSpPr txBox="1"/>
          <p:nvPr/>
        </p:nvSpPr>
        <p:spPr>
          <a:xfrm>
            <a:off x="8499143" y="676742"/>
            <a:ext cx="3281100" cy="218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00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Il y a un total de</a:t>
            </a:r>
            <a:r>
              <a:rPr lang="en-US" sz="2400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-US" sz="3200" b="1" dirty="0">
                <a:solidFill>
                  <a:schemeClr val="accent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230</a:t>
            </a:r>
            <a:r>
              <a:rPr lang="en-US" sz="2400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-US" sz="2200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francophones </a:t>
            </a:r>
            <a:r>
              <a:rPr lang="en-US" sz="2200" dirty="0" err="1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classés</a:t>
            </a:r>
            <a:r>
              <a:rPr lang="en-US" sz="2200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-US" sz="2200" dirty="0" err="1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comme</a:t>
            </a:r>
            <a:r>
              <a:rPr lang="en-US" sz="2200" u="sng" dirty="0">
                <a:solidFill>
                  <a:schemeClr val="accent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-US" sz="2800" u="sng" dirty="0">
                <a:solidFill>
                  <a:schemeClr val="accent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immigrants </a:t>
            </a:r>
            <a:r>
              <a:rPr lang="en-US" sz="2800" u="sng" dirty="0" err="1">
                <a:solidFill>
                  <a:schemeClr val="accent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récents</a:t>
            </a:r>
            <a:r>
              <a:rPr lang="en-US" sz="2800" u="sng" dirty="0">
                <a:solidFill>
                  <a:schemeClr val="accent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*</a:t>
            </a:r>
            <a:r>
              <a:rPr lang="en-US" sz="2400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-US" sz="2200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dans le Nord de </a:t>
            </a:r>
            <a:r>
              <a:rPr lang="en-US" sz="2200" dirty="0" err="1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l’Ontario</a:t>
            </a:r>
            <a:r>
              <a:rPr lang="en-US" sz="2200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</a:t>
            </a:r>
            <a:r>
              <a:rPr lang="en-US" sz="2400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endParaRPr sz="2400" dirty="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46" name="Shape 246"/>
          <p:cNvSpPr txBox="1"/>
          <p:nvPr/>
        </p:nvSpPr>
        <p:spPr>
          <a:xfrm>
            <a:off x="0" y="6178675"/>
            <a:ext cx="7284600" cy="27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*Les immigrants récent sont ceux qui se sont établis moins de cinq ans avant le recensement</a:t>
            </a:r>
            <a:endParaRPr/>
          </a:p>
        </p:txBody>
      </p:sp>
      <p:sp>
        <p:nvSpPr>
          <p:cNvPr id="247" name="Shape 247"/>
          <p:cNvSpPr txBox="1"/>
          <p:nvPr/>
        </p:nvSpPr>
        <p:spPr>
          <a:xfrm>
            <a:off x="0" y="6396335"/>
            <a:ext cx="11721680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Source: Author's calculations based on Statistics Canada, Target group profile of the Francophone population, Census, 2016, and Authors calculations based on Statistics Canada, Census of Population, 2016</a:t>
            </a:r>
            <a:endParaRPr/>
          </a:p>
        </p:txBody>
      </p:sp>
      <p:pic>
        <p:nvPicPr>
          <p:cNvPr id="248" name="Shape 24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600764" y="2795450"/>
            <a:ext cx="3077874" cy="33167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49" name="Shape 24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449854" y="724250"/>
            <a:ext cx="5593346" cy="51343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" name="Shape 254"/>
          <p:cNvSpPr txBox="1"/>
          <p:nvPr/>
        </p:nvSpPr>
        <p:spPr>
          <a:xfrm>
            <a:off x="1820099" y="173525"/>
            <a:ext cx="8551800" cy="52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>
                <a:solidFill>
                  <a:srgbClr val="2E75B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Données et statistiques descriptives: </a:t>
            </a:r>
            <a:r>
              <a:rPr lang="en-US" sz="2800">
                <a:solidFill>
                  <a:srgbClr val="2E75B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Immigration</a:t>
            </a:r>
            <a:endParaRPr sz="2800" b="1">
              <a:solidFill>
                <a:srgbClr val="2E75B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55" name="Shape 255"/>
          <p:cNvSpPr txBox="1"/>
          <p:nvPr/>
        </p:nvSpPr>
        <p:spPr>
          <a:xfrm>
            <a:off x="1351545" y="1813179"/>
            <a:ext cx="2693700" cy="323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 u="sng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50% </a:t>
            </a:r>
            <a:r>
              <a:rPr lang="en-US" sz="2800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des immigrants francophones  dans </a:t>
            </a:r>
            <a:r>
              <a:rPr lang="en-US" sz="2800" dirty="0" err="1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l’Est</a:t>
            </a:r>
            <a:r>
              <a:rPr lang="en-US" sz="2800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de </a:t>
            </a:r>
            <a:r>
              <a:rPr lang="en-US" sz="2800" dirty="0" err="1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l’Ontario</a:t>
            </a:r>
            <a:r>
              <a:rPr lang="en-US" sz="2800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-US" sz="2800" dirty="0" err="1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ont</a:t>
            </a:r>
            <a:r>
              <a:rPr lang="en-US" sz="2800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-US" sz="2800" dirty="0" err="1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immigr</a:t>
            </a:r>
            <a:r>
              <a:rPr lang="en-US" sz="2800" dirty="0" err="1">
                <a:solidFill>
                  <a:schemeClr val="dk1"/>
                </a:solidFill>
                <a:highlight>
                  <a:srgbClr val="FFFFFF"/>
                </a:highlight>
                <a:latin typeface="Montserrat"/>
                <a:ea typeface="Montserrat"/>
                <a:cs typeface="Montserrat"/>
                <a:sym typeface="Montserrat"/>
              </a:rPr>
              <a:t>é</a:t>
            </a:r>
            <a:r>
              <a:rPr lang="en-US" sz="2800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-US" sz="3200" b="1" u="sng" dirty="0" err="1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avant</a:t>
            </a:r>
            <a:r>
              <a:rPr lang="en-US" sz="3200" b="1" u="sng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2001</a:t>
            </a:r>
            <a:endParaRPr dirty="0"/>
          </a:p>
        </p:txBody>
      </p:sp>
      <p:sp>
        <p:nvSpPr>
          <p:cNvPr id="256" name="Shape 256"/>
          <p:cNvSpPr txBox="1"/>
          <p:nvPr/>
        </p:nvSpPr>
        <p:spPr>
          <a:xfrm>
            <a:off x="0" y="6396335"/>
            <a:ext cx="11721680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Source: Author's calculations based on Statistics Canada, Target group profile of the Francophone population, Census, 2016, and Authors calculations based on Statistics Canada, Census of Population, 2016</a:t>
            </a:r>
            <a:endParaRPr/>
          </a:p>
        </p:txBody>
      </p:sp>
      <p:pic>
        <p:nvPicPr>
          <p:cNvPr id="257" name="Shape 25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778827" y="892487"/>
            <a:ext cx="4660150" cy="53081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" name="Shape 262"/>
          <p:cNvSpPr txBox="1"/>
          <p:nvPr/>
        </p:nvSpPr>
        <p:spPr>
          <a:xfrm>
            <a:off x="8121200" y="685000"/>
            <a:ext cx="3960300" cy="238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00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Il y a un total de</a:t>
            </a:r>
            <a:r>
              <a:rPr lang="en-US" sz="2400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-US" sz="3200" b="1" dirty="0">
                <a:solidFill>
                  <a:schemeClr val="accent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5915</a:t>
            </a:r>
            <a:r>
              <a:rPr lang="en-US" sz="2400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-US" sz="2200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francophones </a:t>
            </a:r>
            <a:r>
              <a:rPr lang="en-US" sz="2200" dirty="0" err="1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classés</a:t>
            </a:r>
            <a:r>
              <a:rPr lang="en-US" sz="2200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-US" sz="2200" dirty="0" err="1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comme</a:t>
            </a:r>
            <a:r>
              <a:rPr lang="en-US" sz="2200" u="sng" dirty="0">
                <a:solidFill>
                  <a:schemeClr val="accent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-US" sz="2800" u="sng" dirty="0">
                <a:solidFill>
                  <a:schemeClr val="accent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immigrants </a:t>
            </a:r>
            <a:r>
              <a:rPr lang="en-US" sz="2800" u="sng" dirty="0" err="1">
                <a:solidFill>
                  <a:schemeClr val="accent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récents</a:t>
            </a:r>
            <a:r>
              <a:rPr lang="en-US" sz="2400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-US" sz="2200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dans </a:t>
            </a:r>
            <a:r>
              <a:rPr lang="en-US" sz="2200" dirty="0" err="1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l’Est</a:t>
            </a:r>
            <a:r>
              <a:rPr lang="en-US" sz="2200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de </a:t>
            </a:r>
            <a:r>
              <a:rPr lang="en-US" sz="2200" dirty="0" err="1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l’Ontario</a:t>
            </a:r>
            <a:r>
              <a:rPr lang="en-US" sz="2200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</a:t>
            </a:r>
            <a:r>
              <a:rPr lang="en-US" sz="2400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endParaRPr sz="2400" dirty="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63" name="Shape 263"/>
          <p:cNvSpPr txBox="1"/>
          <p:nvPr/>
        </p:nvSpPr>
        <p:spPr>
          <a:xfrm>
            <a:off x="1835399" y="161800"/>
            <a:ext cx="8521200" cy="52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rPr lang="en-US" sz="2800" b="1">
                <a:solidFill>
                  <a:srgbClr val="2E75B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Données et statistiques descriptives: </a:t>
            </a:r>
            <a:r>
              <a:rPr lang="en-US" sz="2800">
                <a:solidFill>
                  <a:srgbClr val="2E75B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Immigration</a:t>
            </a:r>
            <a:endParaRPr sz="2800" b="1">
              <a:solidFill>
                <a:srgbClr val="2E75B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64" name="Shape 264"/>
          <p:cNvSpPr txBox="1"/>
          <p:nvPr/>
        </p:nvSpPr>
        <p:spPr>
          <a:xfrm>
            <a:off x="0" y="6396335"/>
            <a:ext cx="11721680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Source: Author's calculations based on Statistics Canada, Target group profile of the Francophone population, Census, 2016, and Authors calculations based on Statistics Canada, Census of Population, 2016</a:t>
            </a:r>
            <a:endParaRPr/>
          </a:p>
        </p:txBody>
      </p:sp>
      <p:pic>
        <p:nvPicPr>
          <p:cNvPr id="265" name="Shape 26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061439" y="2772975"/>
            <a:ext cx="3443310" cy="36233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66" name="Shape 26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567700" y="932375"/>
            <a:ext cx="5486400" cy="4876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" name="Shape 271"/>
          <p:cNvSpPr txBox="1"/>
          <p:nvPr/>
        </p:nvSpPr>
        <p:spPr>
          <a:xfrm>
            <a:off x="1748999" y="153575"/>
            <a:ext cx="8694000" cy="52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>
                <a:solidFill>
                  <a:srgbClr val="2E75B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Données et statistiques descriptives: </a:t>
            </a:r>
            <a:r>
              <a:rPr lang="en-US" sz="2800">
                <a:solidFill>
                  <a:srgbClr val="2E75B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Immigration</a:t>
            </a:r>
            <a:endParaRPr sz="2800" b="1">
              <a:solidFill>
                <a:srgbClr val="2E75B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72" name="Shape 272"/>
          <p:cNvSpPr txBox="1"/>
          <p:nvPr/>
        </p:nvSpPr>
        <p:spPr>
          <a:xfrm>
            <a:off x="1056925" y="1923151"/>
            <a:ext cx="2693700" cy="322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 u="sng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47% </a:t>
            </a:r>
            <a:r>
              <a:rPr lang="en-US" sz="28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des immigrants francophones  dans le C-S-O de l’Ontario ont immigr</a:t>
            </a:r>
            <a:r>
              <a:rPr lang="en-US" sz="2800">
                <a:solidFill>
                  <a:schemeClr val="dk1"/>
                </a:solidFill>
                <a:highlight>
                  <a:srgbClr val="FFFFFF"/>
                </a:highlight>
                <a:latin typeface="Montserrat"/>
                <a:ea typeface="Montserrat"/>
                <a:cs typeface="Montserrat"/>
                <a:sym typeface="Montserrat"/>
              </a:rPr>
              <a:t>é</a:t>
            </a:r>
            <a:r>
              <a:rPr lang="en-US" sz="28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-US" sz="3200" b="1" u="sng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avant 2001</a:t>
            </a:r>
            <a:endParaRPr/>
          </a:p>
        </p:txBody>
      </p:sp>
      <p:sp>
        <p:nvSpPr>
          <p:cNvPr id="273" name="Shape 273"/>
          <p:cNvSpPr txBox="1"/>
          <p:nvPr/>
        </p:nvSpPr>
        <p:spPr>
          <a:xfrm>
            <a:off x="0" y="6396335"/>
            <a:ext cx="11721680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Source: Author's calculations based on Statistics Canada, Target group profile of the Francophone population, Census, 2016, and Authors calculations based on Statistics Canada, Census of Population, 2016</a:t>
            </a:r>
            <a:endParaRPr/>
          </a:p>
        </p:txBody>
      </p:sp>
      <p:pic>
        <p:nvPicPr>
          <p:cNvPr id="274" name="Shape 27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744150" y="781675"/>
            <a:ext cx="4756675" cy="52689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9" name="Shape 279"/>
          <p:cNvSpPr txBox="1"/>
          <p:nvPr/>
        </p:nvSpPr>
        <p:spPr>
          <a:xfrm>
            <a:off x="1830299" y="143400"/>
            <a:ext cx="8531400" cy="52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>
                <a:solidFill>
                  <a:srgbClr val="2E75B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Données et statistiques descriptives: </a:t>
            </a:r>
            <a:r>
              <a:rPr lang="en-US" sz="2800">
                <a:solidFill>
                  <a:srgbClr val="2E75B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Immigration</a:t>
            </a:r>
            <a:endParaRPr sz="2800" b="1">
              <a:solidFill>
                <a:srgbClr val="2E75B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80" name="Shape 280"/>
          <p:cNvSpPr txBox="1"/>
          <p:nvPr/>
        </p:nvSpPr>
        <p:spPr>
          <a:xfrm>
            <a:off x="8403353" y="521921"/>
            <a:ext cx="3608100" cy="218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00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Il y a un total de</a:t>
            </a:r>
            <a:r>
              <a:rPr lang="en-US" sz="2400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-US" sz="3200" b="1" dirty="0">
                <a:solidFill>
                  <a:schemeClr val="accent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14570</a:t>
            </a:r>
            <a:r>
              <a:rPr lang="en-US" sz="2400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-US" sz="2200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francophones </a:t>
            </a:r>
            <a:r>
              <a:rPr lang="en-US" sz="2200" dirty="0" err="1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classés</a:t>
            </a:r>
            <a:r>
              <a:rPr lang="en-US" sz="2200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-US" sz="2200" dirty="0" err="1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comme</a:t>
            </a:r>
            <a:r>
              <a:rPr lang="en-US" sz="2200" u="sng" dirty="0">
                <a:solidFill>
                  <a:schemeClr val="accent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-US" sz="2800" u="sng" dirty="0">
                <a:solidFill>
                  <a:schemeClr val="accent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immigrants </a:t>
            </a:r>
            <a:r>
              <a:rPr lang="en-US" sz="2800" u="sng" dirty="0" err="1">
                <a:solidFill>
                  <a:schemeClr val="accent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récents</a:t>
            </a:r>
            <a:r>
              <a:rPr lang="en-US" sz="2400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-US" sz="2200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dans de C-S-O de </a:t>
            </a:r>
            <a:r>
              <a:rPr lang="en-US" sz="2200" dirty="0" err="1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l’Ontario</a:t>
            </a:r>
            <a:r>
              <a:rPr lang="en-US" sz="2200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</a:t>
            </a:r>
            <a:r>
              <a:rPr lang="en-US" sz="2400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endParaRPr sz="2400" dirty="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81" name="Shape 281"/>
          <p:cNvSpPr txBox="1"/>
          <p:nvPr/>
        </p:nvSpPr>
        <p:spPr>
          <a:xfrm>
            <a:off x="0" y="6396335"/>
            <a:ext cx="11721680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Source: Author's calculations based on Statistics Canada, Target group profile of the Francophone population, Census, 2016, and Authors calculations based on Statistics Canada, Census of Population, 2016</a:t>
            </a:r>
            <a:endParaRPr/>
          </a:p>
        </p:txBody>
      </p:sp>
      <p:pic>
        <p:nvPicPr>
          <p:cNvPr id="282" name="Shape 28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403350" y="2707125"/>
            <a:ext cx="3389700" cy="3645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83" name="Shape 28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47375" y="1119725"/>
            <a:ext cx="8098553" cy="461856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8" name="Shape 288"/>
          <p:cNvSpPr txBox="1"/>
          <p:nvPr/>
        </p:nvSpPr>
        <p:spPr>
          <a:xfrm>
            <a:off x="176400" y="161300"/>
            <a:ext cx="11721600" cy="52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>
                <a:solidFill>
                  <a:srgbClr val="2E75B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Données et statistiques descriptives: </a:t>
            </a:r>
            <a:r>
              <a:rPr lang="en-US" sz="2800">
                <a:solidFill>
                  <a:srgbClr val="2E75B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Pays d’origine des immigrants</a:t>
            </a:r>
            <a:endParaRPr sz="2800" b="1">
              <a:solidFill>
                <a:srgbClr val="2E75B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cxnSp>
        <p:nvCxnSpPr>
          <p:cNvPr id="289" name="Shape 289"/>
          <p:cNvCxnSpPr/>
          <p:nvPr/>
        </p:nvCxnSpPr>
        <p:spPr>
          <a:xfrm>
            <a:off x="6087762" y="777838"/>
            <a:ext cx="0" cy="4834728"/>
          </a:xfrm>
          <a:prstGeom prst="straightConnector1">
            <a:avLst/>
          </a:prstGeom>
          <a:noFill/>
          <a:ln w="76200" cap="flat" cmpd="sng">
            <a:solidFill>
              <a:schemeClr val="accent1"/>
            </a:solidFill>
            <a:prstDash val="dot"/>
            <a:miter lim="800000"/>
            <a:headEnd type="none" w="sm" len="sm"/>
            <a:tailEnd type="none" w="sm" len="sm"/>
          </a:ln>
        </p:spPr>
      </p:cxnSp>
      <p:sp>
        <p:nvSpPr>
          <p:cNvPr id="290" name="Shape 290"/>
          <p:cNvSpPr txBox="1"/>
          <p:nvPr/>
        </p:nvSpPr>
        <p:spPr>
          <a:xfrm>
            <a:off x="0" y="6396335"/>
            <a:ext cx="11721680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Source: Author's calculations based on Statistics Canada, Target group profile of the Francophone population, Census, 2016, and Authors calculations based on Statistics Canada, Census of Population, 2016</a:t>
            </a:r>
            <a:endParaRPr/>
          </a:p>
        </p:txBody>
      </p:sp>
      <p:pic>
        <p:nvPicPr>
          <p:cNvPr id="291" name="Shape 29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507913" y="1192500"/>
            <a:ext cx="5591175" cy="46958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92" name="Shape 29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01660" y="1119200"/>
            <a:ext cx="5860616" cy="47691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97" name="Shape 297"/>
          <p:cNvCxnSpPr/>
          <p:nvPr/>
        </p:nvCxnSpPr>
        <p:spPr>
          <a:xfrm>
            <a:off x="6096000" y="796413"/>
            <a:ext cx="0" cy="5643716"/>
          </a:xfrm>
          <a:prstGeom prst="straightConnector1">
            <a:avLst/>
          </a:prstGeom>
          <a:noFill/>
          <a:ln w="76200" cap="flat" cmpd="sng">
            <a:solidFill>
              <a:schemeClr val="accent1"/>
            </a:solidFill>
            <a:prstDash val="dot"/>
            <a:miter lim="800000"/>
            <a:headEnd type="none" w="sm" len="sm"/>
            <a:tailEnd type="none" w="sm" len="sm"/>
          </a:ln>
        </p:spPr>
      </p:cxnSp>
      <p:sp>
        <p:nvSpPr>
          <p:cNvPr id="298" name="Shape 298"/>
          <p:cNvSpPr txBox="1"/>
          <p:nvPr/>
        </p:nvSpPr>
        <p:spPr>
          <a:xfrm>
            <a:off x="0" y="6396335"/>
            <a:ext cx="11721680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Source: Author's calculations based on Statistics Canada, Target group profile of the Francophone population, Census, 2016, and Authors calculations based on Statistics Canada, Census of Population, 2016</a:t>
            </a:r>
            <a:endParaRPr/>
          </a:p>
        </p:txBody>
      </p:sp>
      <p:sp>
        <p:nvSpPr>
          <p:cNvPr id="299" name="Shape 299"/>
          <p:cNvSpPr txBox="1"/>
          <p:nvPr/>
        </p:nvSpPr>
        <p:spPr>
          <a:xfrm>
            <a:off x="176400" y="161300"/>
            <a:ext cx="11721600" cy="52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>
                <a:solidFill>
                  <a:srgbClr val="2E75B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Données et statistiques descriptives: </a:t>
            </a:r>
            <a:r>
              <a:rPr lang="en-US" sz="2800">
                <a:solidFill>
                  <a:srgbClr val="2E75B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Pays d’origine des immigrants</a:t>
            </a:r>
            <a:endParaRPr sz="2800" b="1">
              <a:solidFill>
                <a:srgbClr val="2E75B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300" name="Shape 30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248394" y="1340013"/>
            <a:ext cx="5943600" cy="4391025"/>
          </a:xfrm>
          <a:prstGeom prst="rect">
            <a:avLst/>
          </a:prstGeom>
          <a:noFill/>
          <a:ln>
            <a:noFill/>
          </a:ln>
        </p:spPr>
      </p:pic>
      <p:pic>
        <p:nvPicPr>
          <p:cNvPr id="301" name="Shape 30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21222" y="1307888"/>
            <a:ext cx="5860378" cy="44650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06" name="Shape 306"/>
          <p:cNvCxnSpPr/>
          <p:nvPr/>
        </p:nvCxnSpPr>
        <p:spPr>
          <a:xfrm>
            <a:off x="6096000" y="796413"/>
            <a:ext cx="0" cy="5643716"/>
          </a:xfrm>
          <a:prstGeom prst="straightConnector1">
            <a:avLst/>
          </a:prstGeom>
          <a:noFill/>
          <a:ln w="76200" cap="flat" cmpd="sng">
            <a:solidFill>
              <a:schemeClr val="accent1"/>
            </a:solidFill>
            <a:prstDash val="dot"/>
            <a:miter lim="800000"/>
            <a:headEnd type="none" w="sm" len="sm"/>
            <a:tailEnd type="none" w="sm" len="sm"/>
          </a:ln>
        </p:spPr>
      </p:cxnSp>
      <p:sp>
        <p:nvSpPr>
          <p:cNvPr id="307" name="Shape 307"/>
          <p:cNvSpPr txBox="1"/>
          <p:nvPr/>
        </p:nvSpPr>
        <p:spPr>
          <a:xfrm>
            <a:off x="0" y="6396335"/>
            <a:ext cx="11721680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Source: Author's calculations based on Statistics Canada, Target group profile of the Francophone population, Census, 2016, and Authors calculations based on Statistics Canada, Census of Population, 2016</a:t>
            </a:r>
            <a:endParaRPr/>
          </a:p>
        </p:txBody>
      </p:sp>
      <p:sp>
        <p:nvSpPr>
          <p:cNvPr id="308" name="Shape 308"/>
          <p:cNvSpPr txBox="1"/>
          <p:nvPr/>
        </p:nvSpPr>
        <p:spPr>
          <a:xfrm>
            <a:off x="176400" y="161300"/>
            <a:ext cx="11721600" cy="52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>
                <a:solidFill>
                  <a:srgbClr val="2E75B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Données et statistiques descriptives: </a:t>
            </a:r>
            <a:r>
              <a:rPr lang="en-US" sz="2800">
                <a:solidFill>
                  <a:srgbClr val="2E75B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Pays d’origine des immigrants</a:t>
            </a:r>
            <a:endParaRPr sz="2800" b="1">
              <a:solidFill>
                <a:srgbClr val="2E75B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309" name="Shape 30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60825" y="1259163"/>
            <a:ext cx="5591175" cy="4562475"/>
          </a:xfrm>
          <a:prstGeom prst="rect">
            <a:avLst/>
          </a:prstGeom>
          <a:noFill/>
          <a:ln>
            <a:noFill/>
          </a:ln>
        </p:spPr>
      </p:pic>
      <p:pic>
        <p:nvPicPr>
          <p:cNvPr id="310" name="Shape 31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415600" y="1216313"/>
            <a:ext cx="5534025" cy="4648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Shape 100"/>
          <p:cNvSpPr txBox="1"/>
          <p:nvPr/>
        </p:nvSpPr>
        <p:spPr>
          <a:xfrm>
            <a:off x="434100" y="253777"/>
            <a:ext cx="11323800" cy="100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>
                <a:solidFill>
                  <a:srgbClr val="2E75B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Les districts de recensements au sein des Réseaux en immigration francophone (RIFs)</a:t>
            </a:r>
            <a:endParaRPr sz="28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01" name="Shape 101"/>
          <p:cNvSpPr txBox="1"/>
          <p:nvPr/>
        </p:nvSpPr>
        <p:spPr>
          <a:xfrm>
            <a:off x="802434" y="1481576"/>
            <a:ext cx="2724150" cy="12003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Réseau de soutien à l’immigration francophone du Nord de l’Ontario:</a:t>
            </a:r>
            <a:endParaRPr/>
          </a:p>
        </p:txBody>
      </p:sp>
      <p:sp>
        <p:nvSpPr>
          <p:cNvPr id="102" name="Shape 102"/>
          <p:cNvSpPr txBox="1"/>
          <p:nvPr/>
        </p:nvSpPr>
        <p:spPr>
          <a:xfrm>
            <a:off x="4109519" y="1758574"/>
            <a:ext cx="3428485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dirty="0" err="1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Réseau</a:t>
            </a:r>
            <a:r>
              <a:rPr lang="en-US" sz="1800" b="1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de </a:t>
            </a:r>
            <a:r>
              <a:rPr lang="en-US" sz="1800" b="1" dirty="0" err="1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soutien</a:t>
            </a:r>
            <a:r>
              <a:rPr lang="en-US" sz="1800" b="1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à </a:t>
            </a:r>
            <a:r>
              <a:rPr lang="en-US" sz="1800" b="1" dirty="0" err="1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l’immigration</a:t>
            </a:r>
            <a:r>
              <a:rPr lang="en-US" sz="1800" b="1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francophone de </a:t>
            </a:r>
            <a:r>
              <a:rPr lang="en-US" sz="1800" b="1" dirty="0" err="1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l’Est</a:t>
            </a:r>
            <a:r>
              <a:rPr lang="en-US" sz="1800" b="1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de </a:t>
            </a:r>
            <a:r>
              <a:rPr lang="en-US" sz="1800" b="1" dirty="0" err="1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l’Ontario</a:t>
            </a:r>
            <a:r>
              <a:rPr lang="en-US" sz="1800" b="1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:</a:t>
            </a:r>
            <a:endParaRPr sz="1800" b="1" dirty="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03" name="Shape 103"/>
          <p:cNvSpPr txBox="1"/>
          <p:nvPr/>
        </p:nvSpPr>
        <p:spPr>
          <a:xfrm>
            <a:off x="7775728" y="1730229"/>
            <a:ext cx="3979650" cy="9233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Réseau de soutien à l'immigration francophone du Centre-Sud-Ouest de l'Ontario:</a:t>
            </a:r>
            <a:endParaRPr sz="1800" b="1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104" name="Shape 10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64350" y="2735205"/>
            <a:ext cx="2400300" cy="2543175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</p:pic>
      <p:pic>
        <p:nvPicPr>
          <p:cNvPr id="105" name="Shape 10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609325" y="2735205"/>
            <a:ext cx="2428875" cy="23050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6" name="Shape 106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8482425" y="2735209"/>
            <a:ext cx="2857500" cy="31623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5" name="Shape 315"/>
          <p:cNvSpPr txBox="1"/>
          <p:nvPr/>
        </p:nvSpPr>
        <p:spPr>
          <a:xfrm>
            <a:off x="736532" y="142820"/>
            <a:ext cx="10862344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>
                <a:solidFill>
                  <a:srgbClr val="2E75B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Données et statistiques descriptives: </a:t>
            </a:r>
            <a:r>
              <a:rPr lang="en-US" sz="2800">
                <a:solidFill>
                  <a:srgbClr val="2E75B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Catégorie d’admission </a:t>
            </a:r>
            <a:endParaRPr sz="2800" b="1">
              <a:solidFill>
                <a:srgbClr val="2E75B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316" name="Shape 316"/>
          <p:cNvSpPr txBox="1"/>
          <p:nvPr/>
        </p:nvSpPr>
        <p:spPr>
          <a:xfrm>
            <a:off x="8793458" y="2021264"/>
            <a:ext cx="1729800" cy="43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Sous-</a:t>
            </a:r>
            <a:r>
              <a:rPr lang="en-US" sz="1100" dirty="0" err="1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catégorie</a:t>
            </a:r>
            <a:r>
              <a:rPr lang="en-US" sz="1100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-US" sz="1100" dirty="0" err="1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d’immigrants</a:t>
            </a:r>
            <a:r>
              <a:rPr lang="en-US" sz="1100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-US" sz="1100" dirty="0" err="1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économiques</a:t>
            </a:r>
            <a:endParaRPr dirty="0"/>
          </a:p>
        </p:txBody>
      </p:sp>
      <p:sp>
        <p:nvSpPr>
          <p:cNvPr id="317" name="Shape 317"/>
          <p:cNvSpPr txBox="1"/>
          <p:nvPr/>
        </p:nvSpPr>
        <p:spPr>
          <a:xfrm>
            <a:off x="0" y="6396335"/>
            <a:ext cx="11721680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Source: Author's calculations based on Statistics Canada, Target group profile of the Francophone population, Census, 2016, and Authors calculations based on Statistics Canada, Census of Population, 2016</a:t>
            </a:r>
            <a:endParaRPr/>
          </a:p>
        </p:txBody>
      </p:sp>
      <p:pic>
        <p:nvPicPr>
          <p:cNvPr id="318" name="Shape 3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79325" y="809715"/>
            <a:ext cx="6305550" cy="5162550"/>
          </a:xfrm>
          <a:prstGeom prst="rect">
            <a:avLst/>
          </a:prstGeom>
          <a:noFill/>
          <a:ln>
            <a:noFill/>
          </a:ln>
        </p:spPr>
      </p:pic>
      <p:pic>
        <p:nvPicPr>
          <p:cNvPr id="319" name="Shape 31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391526" y="2579952"/>
            <a:ext cx="2533650" cy="259080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320" name="Shape 320"/>
          <p:cNvCxnSpPr/>
          <p:nvPr/>
        </p:nvCxnSpPr>
        <p:spPr>
          <a:xfrm rot="10800000" flipH="1">
            <a:off x="6668025" y="2925475"/>
            <a:ext cx="2659500" cy="684000"/>
          </a:xfrm>
          <a:prstGeom prst="straightConnector1">
            <a:avLst/>
          </a:prstGeom>
          <a:noFill/>
          <a:ln w="28575" cap="flat" cmpd="sng">
            <a:solidFill>
              <a:schemeClr val="accent1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321" name="Shape 321"/>
          <p:cNvCxnSpPr/>
          <p:nvPr/>
        </p:nvCxnSpPr>
        <p:spPr>
          <a:xfrm>
            <a:off x="6573050" y="3761450"/>
            <a:ext cx="2887500" cy="693300"/>
          </a:xfrm>
          <a:prstGeom prst="straightConnector1">
            <a:avLst/>
          </a:prstGeom>
          <a:noFill/>
          <a:ln w="28575" cap="flat" cmpd="sng">
            <a:solidFill>
              <a:schemeClr val="accent1"/>
            </a:solidFill>
            <a:prstDash val="solid"/>
            <a:miter lim="800000"/>
            <a:headEnd type="none" w="sm" len="sm"/>
            <a:tailEnd type="none" w="sm" len="sm"/>
          </a:ln>
        </p:spPr>
      </p:cxn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6" name="Shape 326"/>
          <p:cNvSpPr txBox="1"/>
          <p:nvPr/>
        </p:nvSpPr>
        <p:spPr>
          <a:xfrm>
            <a:off x="0" y="6396335"/>
            <a:ext cx="11721680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Source: Author's calculations based on Statistics Canada, Target group profile of the Francophone population, Census, 2016, and Authors calculations based on Statistics Canada, Census of Population, 2016</a:t>
            </a:r>
            <a:endParaRPr/>
          </a:p>
        </p:txBody>
      </p:sp>
      <p:pic>
        <p:nvPicPr>
          <p:cNvPr id="327" name="Shape 32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20050" y="923925"/>
            <a:ext cx="6470400" cy="5148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28" name="Shape 32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311300" y="2490500"/>
            <a:ext cx="2599175" cy="265800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329" name="Shape 329"/>
          <p:cNvCxnSpPr/>
          <p:nvPr/>
        </p:nvCxnSpPr>
        <p:spPr>
          <a:xfrm rot="10800000" flipH="1">
            <a:off x="6639525" y="2877975"/>
            <a:ext cx="2507700" cy="769500"/>
          </a:xfrm>
          <a:prstGeom prst="straightConnector1">
            <a:avLst/>
          </a:prstGeom>
          <a:noFill/>
          <a:ln w="38100" cap="flat" cmpd="sng">
            <a:solidFill>
              <a:schemeClr val="accent1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330" name="Shape 330"/>
          <p:cNvCxnSpPr/>
          <p:nvPr/>
        </p:nvCxnSpPr>
        <p:spPr>
          <a:xfrm>
            <a:off x="6725025" y="3780450"/>
            <a:ext cx="2792700" cy="513000"/>
          </a:xfrm>
          <a:prstGeom prst="straightConnector1">
            <a:avLst/>
          </a:prstGeom>
          <a:noFill/>
          <a:ln w="38100" cap="flat" cmpd="sng">
            <a:solidFill>
              <a:schemeClr val="accent1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331" name="Shape 331"/>
          <p:cNvSpPr txBox="1"/>
          <p:nvPr/>
        </p:nvSpPr>
        <p:spPr>
          <a:xfrm>
            <a:off x="8793458" y="2021264"/>
            <a:ext cx="1729800" cy="43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Sous-</a:t>
            </a:r>
            <a:r>
              <a:rPr lang="en-US" sz="1100" dirty="0" err="1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catégorie</a:t>
            </a:r>
            <a:r>
              <a:rPr lang="en-US" sz="1100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-US" sz="1100" dirty="0" err="1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d’immigrants</a:t>
            </a:r>
            <a:r>
              <a:rPr lang="en-US" sz="1100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-US" sz="1100" dirty="0" err="1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économiques</a:t>
            </a:r>
            <a:endParaRPr dirty="0"/>
          </a:p>
        </p:txBody>
      </p:sp>
      <p:sp>
        <p:nvSpPr>
          <p:cNvPr id="332" name="Shape 332"/>
          <p:cNvSpPr txBox="1"/>
          <p:nvPr/>
        </p:nvSpPr>
        <p:spPr>
          <a:xfrm>
            <a:off x="736532" y="142820"/>
            <a:ext cx="10862400" cy="52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>
                <a:solidFill>
                  <a:srgbClr val="2E75B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Données et statistiques descriptives: </a:t>
            </a:r>
            <a:r>
              <a:rPr lang="en-US" sz="2800">
                <a:solidFill>
                  <a:srgbClr val="2E75B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Catégorie d’admission </a:t>
            </a:r>
            <a:endParaRPr sz="2800" b="1">
              <a:solidFill>
                <a:srgbClr val="2E75B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" name="Shape 337"/>
          <p:cNvSpPr txBox="1"/>
          <p:nvPr/>
        </p:nvSpPr>
        <p:spPr>
          <a:xfrm>
            <a:off x="0" y="6396335"/>
            <a:ext cx="11721680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Source: Author's calculations based on Statistics Canada, Target group profile of the Francophone population, Census, 2016, and Authors calculations based on Statistics Canada, Census of Population, 2016</a:t>
            </a:r>
            <a:endParaRPr/>
          </a:p>
        </p:txBody>
      </p:sp>
      <p:pic>
        <p:nvPicPr>
          <p:cNvPr id="338" name="Shape 33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101275" y="691825"/>
            <a:ext cx="6440950" cy="5278825"/>
          </a:xfrm>
          <a:prstGeom prst="rect">
            <a:avLst/>
          </a:prstGeom>
          <a:noFill/>
          <a:ln>
            <a:noFill/>
          </a:ln>
        </p:spPr>
      </p:pic>
      <p:pic>
        <p:nvPicPr>
          <p:cNvPr id="339" name="Shape 33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472261" y="2385589"/>
            <a:ext cx="2524125" cy="2581275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340" name="Shape 340"/>
          <p:cNvCxnSpPr/>
          <p:nvPr/>
        </p:nvCxnSpPr>
        <p:spPr>
          <a:xfrm rot="10800000" flipH="1">
            <a:off x="6977449" y="2840027"/>
            <a:ext cx="2255100" cy="562200"/>
          </a:xfrm>
          <a:prstGeom prst="straightConnector1">
            <a:avLst/>
          </a:prstGeom>
          <a:noFill/>
          <a:ln w="38100" cap="flat" cmpd="sng">
            <a:solidFill>
              <a:schemeClr val="accent1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341" name="Shape 341"/>
          <p:cNvCxnSpPr/>
          <p:nvPr/>
        </p:nvCxnSpPr>
        <p:spPr>
          <a:xfrm>
            <a:off x="6969211" y="3418703"/>
            <a:ext cx="2453400" cy="675300"/>
          </a:xfrm>
          <a:prstGeom prst="straightConnector1">
            <a:avLst/>
          </a:prstGeom>
          <a:noFill/>
          <a:ln w="38100" cap="flat" cmpd="sng">
            <a:solidFill>
              <a:schemeClr val="accent1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342" name="Shape 342"/>
          <p:cNvSpPr txBox="1"/>
          <p:nvPr/>
        </p:nvSpPr>
        <p:spPr>
          <a:xfrm>
            <a:off x="8783958" y="1839852"/>
            <a:ext cx="1729800" cy="43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Sous-</a:t>
            </a:r>
            <a:r>
              <a:rPr lang="en-US" sz="1100" dirty="0" err="1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catégorie</a:t>
            </a:r>
            <a:r>
              <a:rPr lang="en-US" sz="1100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-US" sz="1100" dirty="0" err="1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d’immigrants</a:t>
            </a:r>
            <a:r>
              <a:rPr lang="en-US" sz="1100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-US" sz="1100" dirty="0" err="1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économiques</a:t>
            </a:r>
            <a:endParaRPr dirty="0"/>
          </a:p>
        </p:txBody>
      </p:sp>
      <p:sp>
        <p:nvSpPr>
          <p:cNvPr id="343" name="Shape 343"/>
          <p:cNvSpPr txBox="1"/>
          <p:nvPr/>
        </p:nvSpPr>
        <p:spPr>
          <a:xfrm>
            <a:off x="736532" y="142820"/>
            <a:ext cx="10862400" cy="52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>
                <a:solidFill>
                  <a:srgbClr val="2E75B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Données et statistiques descriptives: </a:t>
            </a:r>
            <a:r>
              <a:rPr lang="en-US" sz="2800">
                <a:solidFill>
                  <a:srgbClr val="2E75B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Catégorie d’admission </a:t>
            </a:r>
            <a:endParaRPr sz="2800" b="1">
              <a:solidFill>
                <a:srgbClr val="2E75B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" name="Shape 348"/>
          <p:cNvSpPr txBox="1"/>
          <p:nvPr/>
        </p:nvSpPr>
        <p:spPr>
          <a:xfrm>
            <a:off x="621200" y="61602"/>
            <a:ext cx="11381400" cy="10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 dirty="0" err="1">
                <a:solidFill>
                  <a:srgbClr val="2E75B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Analyse</a:t>
            </a:r>
            <a:r>
              <a:rPr lang="en-US" sz="2800" b="1" dirty="0">
                <a:solidFill>
                  <a:srgbClr val="2E75B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du </a:t>
            </a:r>
            <a:r>
              <a:rPr lang="en-US" sz="2800" b="1" dirty="0" err="1">
                <a:solidFill>
                  <a:srgbClr val="2E75B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marché</a:t>
            </a:r>
            <a:r>
              <a:rPr lang="en-US" sz="2800" b="1" dirty="0">
                <a:solidFill>
                  <a:srgbClr val="2E75B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du travail: </a:t>
            </a:r>
            <a:endParaRPr sz="2800" b="1" dirty="0">
              <a:solidFill>
                <a:srgbClr val="2E75B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dirty="0" err="1">
                <a:solidFill>
                  <a:srgbClr val="2E75B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Capacité</a:t>
            </a:r>
            <a:r>
              <a:rPr lang="en-US" sz="2800" dirty="0">
                <a:solidFill>
                  <a:srgbClr val="2E75B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-US" sz="2800" dirty="0" err="1">
                <a:solidFill>
                  <a:srgbClr val="2E75B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d'identifier</a:t>
            </a:r>
            <a:r>
              <a:rPr lang="en-US" sz="2800" dirty="0">
                <a:solidFill>
                  <a:srgbClr val="2E75B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les </a:t>
            </a:r>
            <a:r>
              <a:rPr lang="en-US" sz="2800" dirty="0" err="1">
                <a:solidFill>
                  <a:srgbClr val="2E75B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emplois</a:t>
            </a:r>
            <a:r>
              <a:rPr lang="en-US" sz="2800" dirty="0">
                <a:solidFill>
                  <a:srgbClr val="2E75B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-US" sz="2800" dirty="0" err="1">
                <a:solidFill>
                  <a:srgbClr val="2E75B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en</a:t>
            </a:r>
            <a:r>
              <a:rPr lang="en-US" sz="2800" dirty="0">
                <a:solidFill>
                  <a:srgbClr val="2E75B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-US" sz="2800" dirty="0" err="1" smtClean="0">
                <a:solidFill>
                  <a:srgbClr val="2E75B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français</a:t>
            </a:r>
            <a:endParaRPr sz="2800" b="1" dirty="0">
              <a:solidFill>
                <a:srgbClr val="2E75B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457200" marR="0" lvl="1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 b="0" i="0" u="none" strike="noStrike" cap="none" dirty="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800100" marR="0" lvl="1" indent="-1905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endParaRPr sz="2400" b="0" i="0" u="none" strike="noStrike" cap="none" dirty="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800100" marR="0" lvl="1" indent="-1905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endParaRPr sz="2400" b="0" i="0" u="none" strike="noStrike" cap="none" dirty="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800100" marR="0" lvl="1" indent="-1905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endParaRPr sz="2400" b="0" i="0" u="none" strike="noStrike" cap="none" dirty="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349" name="Shape 349"/>
          <p:cNvSpPr txBox="1"/>
          <p:nvPr/>
        </p:nvSpPr>
        <p:spPr>
          <a:xfrm>
            <a:off x="794961" y="1331929"/>
            <a:ext cx="10602000" cy="48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dirty="0" err="1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Logiciel</a:t>
            </a:r>
            <a:r>
              <a:rPr lang="en-US" sz="2400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-US" sz="2400" i="1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Talent Neuron</a:t>
            </a:r>
            <a:r>
              <a:rPr lang="en-US" sz="2400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:</a:t>
            </a:r>
            <a:endParaRPr dirty="0"/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400" dirty="0" err="1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Utilisé</a:t>
            </a:r>
            <a:r>
              <a:rPr lang="en-US" sz="2400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pour identifier les </a:t>
            </a:r>
            <a:r>
              <a:rPr lang="en-US" sz="2400" dirty="0" err="1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offres</a:t>
            </a:r>
            <a:r>
              <a:rPr lang="en-US" sz="2400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-US" sz="2400" dirty="0" err="1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d’emploi</a:t>
            </a:r>
            <a:r>
              <a:rPr lang="en-US" sz="2400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par CNP (Classification </a:t>
            </a:r>
            <a:r>
              <a:rPr lang="en-US" sz="2400" dirty="0" err="1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Nationale</a:t>
            </a:r>
            <a:r>
              <a:rPr lang="en-US" sz="2400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des Professions) </a:t>
            </a:r>
            <a:r>
              <a:rPr lang="en-US" sz="2400" dirty="0" err="1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ainsi</a:t>
            </a:r>
            <a:r>
              <a:rPr lang="en-US" sz="2400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que la </a:t>
            </a:r>
            <a:r>
              <a:rPr lang="en-US" sz="2400" dirty="0" err="1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géographie</a:t>
            </a:r>
            <a:r>
              <a:rPr lang="en-US" sz="2400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-US" sz="2400" dirty="0" err="1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spécifiée</a:t>
            </a:r>
            <a:endParaRPr dirty="0"/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400" dirty="0" err="1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Utilisé</a:t>
            </a:r>
            <a:r>
              <a:rPr lang="en-US" sz="2400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-US" sz="2400" dirty="0" err="1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comme</a:t>
            </a:r>
            <a:r>
              <a:rPr lang="en-US" sz="2400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un </a:t>
            </a:r>
            <a:r>
              <a:rPr lang="en-US" sz="2400" dirty="0" err="1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échantillon</a:t>
            </a:r>
            <a:endParaRPr dirty="0"/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400" dirty="0" err="1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Disponible</a:t>
            </a:r>
            <a:r>
              <a:rPr lang="en-US" sz="2400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-US" sz="2400" dirty="0" err="1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auprès</a:t>
            </a:r>
            <a:r>
              <a:rPr lang="en-US" sz="2400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des </a:t>
            </a:r>
            <a:r>
              <a:rPr lang="en-US" sz="2400" dirty="0" err="1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Conseils</a:t>
            </a:r>
            <a:r>
              <a:rPr lang="en-US" sz="2400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-US" sz="2400" dirty="0" err="1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Locaux</a:t>
            </a:r>
            <a:r>
              <a:rPr lang="en-US" sz="2400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de </a:t>
            </a:r>
            <a:r>
              <a:rPr lang="en-US" sz="2400" dirty="0" err="1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Planification</a:t>
            </a:r>
            <a:r>
              <a:rPr lang="en-US" sz="2400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-US" sz="2400" dirty="0" err="1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en</a:t>
            </a:r>
            <a:r>
              <a:rPr lang="en-US" sz="2400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-US" sz="2400" dirty="0" err="1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matière</a:t>
            </a:r>
            <a:r>
              <a:rPr lang="en-US" sz="2400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-US" sz="2400" dirty="0" err="1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d’Emploi</a:t>
            </a:r>
            <a:r>
              <a:rPr lang="en-US" sz="2400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(CLPE)/</a:t>
            </a:r>
            <a:r>
              <a:rPr lang="en-US" sz="2400" i="1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Workforce Development Boards</a:t>
            </a:r>
            <a:endParaRPr i="1" dirty="0"/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400" dirty="0" err="1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Capacité</a:t>
            </a:r>
            <a:r>
              <a:rPr lang="en-US" sz="2400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de </a:t>
            </a:r>
            <a:r>
              <a:rPr lang="en-US" sz="2400" dirty="0" err="1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rechercher</a:t>
            </a:r>
            <a:r>
              <a:rPr lang="en-US" sz="2400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des </a:t>
            </a:r>
            <a:r>
              <a:rPr lang="en-US" sz="2400" dirty="0" err="1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termes</a:t>
            </a:r>
            <a:r>
              <a:rPr lang="en-US" sz="2400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-US" sz="2400" dirty="0" err="1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dans</a:t>
            </a:r>
            <a:r>
              <a:rPr lang="en-US" sz="2400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les </a:t>
            </a:r>
            <a:r>
              <a:rPr lang="en-US" sz="2400" dirty="0" err="1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offres</a:t>
            </a:r>
            <a:r>
              <a:rPr lang="en-US" sz="2400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-US" sz="2400" dirty="0" err="1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d’emploi</a:t>
            </a:r>
            <a:r>
              <a:rPr lang="en-US" sz="2400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-US" sz="2400" dirty="0" err="1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tel</a:t>
            </a:r>
            <a:r>
              <a:rPr lang="en-US" sz="2400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que </a:t>
            </a:r>
            <a:r>
              <a:rPr lang="en-US" sz="2400" dirty="0">
                <a:latin typeface="Century Gothic"/>
                <a:ea typeface="Century Gothic"/>
                <a:cs typeface="Century Gothic"/>
                <a:sym typeface="Century Gothic"/>
              </a:rPr>
              <a:t>«</a:t>
            </a:r>
            <a:r>
              <a:rPr lang="en-US" sz="2400" dirty="0" err="1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Français</a:t>
            </a:r>
            <a:r>
              <a:rPr lang="en-US" sz="2400" dirty="0">
                <a:latin typeface="Century Gothic"/>
                <a:ea typeface="Century Gothic"/>
                <a:cs typeface="Century Gothic"/>
                <a:sym typeface="Century Gothic"/>
              </a:rPr>
              <a:t>»</a:t>
            </a:r>
            <a:r>
              <a:rPr lang="en-US" sz="2400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et «</a:t>
            </a:r>
            <a:r>
              <a:rPr lang="en-US" sz="2400" dirty="0" err="1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Bilingue</a:t>
            </a:r>
            <a:r>
              <a:rPr lang="en-US" sz="2400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» </a:t>
            </a:r>
            <a:endParaRPr dirty="0"/>
          </a:p>
          <a:p>
            <a:pPr marL="285750" marR="0" lvl="0" indent="-1333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endParaRPr sz="2400" dirty="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  </a:t>
            </a:r>
            <a:r>
              <a:rPr lang="en-US" sz="2400" dirty="0" err="1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Barrières</a:t>
            </a:r>
            <a:r>
              <a:rPr lang="en-US" sz="2400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:</a:t>
            </a:r>
            <a:endParaRPr dirty="0"/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400" dirty="0" err="1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N'inclus</a:t>
            </a:r>
            <a:r>
              <a:rPr lang="en-US" sz="2400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pas </a:t>
            </a:r>
            <a:r>
              <a:rPr lang="en-US" sz="2400" i="1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Indeed</a:t>
            </a:r>
            <a:r>
              <a:rPr lang="en-US" sz="2400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pour des raisons </a:t>
            </a:r>
            <a:r>
              <a:rPr lang="en-US" sz="2400" dirty="0" err="1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légales</a:t>
            </a:r>
            <a:endParaRPr dirty="0"/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400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Impossible </a:t>
            </a:r>
            <a:r>
              <a:rPr lang="en-US" sz="2400" dirty="0" err="1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d’identifier</a:t>
            </a:r>
            <a:r>
              <a:rPr lang="en-US" sz="2400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les </a:t>
            </a:r>
            <a:r>
              <a:rPr lang="en-US" sz="2400" dirty="0" err="1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postes</a:t>
            </a:r>
            <a:r>
              <a:rPr lang="en-US" sz="2400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pour </a:t>
            </a:r>
            <a:r>
              <a:rPr lang="en-US" sz="2400" dirty="0" err="1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lesquels</a:t>
            </a:r>
            <a:r>
              <a:rPr lang="en-US" sz="2400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-US" sz="2400" u="sng" dirty="0" err="1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aucun</a:t>
            </a:r>
            <a:r>
              <a:rPr lang="en-US" sz="2400" u="sng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-US" sz="2400" u="sng" dirty="0" err="1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Anglais</a:t>
            </a:r>
            <a:r>
              <a:rPr lang="en-US" sz="2400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-US" sz="2400" dirty="0" err="1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n’est</a:t>
            </a:r>
            <a:r>
              <a:rPr lang="en-US" sz="2400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-US" sz="2400" dirty="0" err="1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requis</a:t>
            </a:r>
            <a:endParaRPr dirty="0"/>
          </a:p>
          <a:p>
            <a:pPr marL="285750" marR="0" lvl="0" indent="-1333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endParaRPr sz="2400" dirty="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285750" marR="0" lvl="0" indent="-1333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endParaRPr sz="2400" dirty="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4" name="Shape 354"/>
          <p:cNvSpPr txBox="1"/>
          <p:nvPr/>
        </p:nvSpPr>
        <p:spPr>
          <a:xfrm>
            <a:off x="2430900" y="121150"/>
            <a:ext cx="7330200" cy="56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>
                <a:solidFill>
                  <a:srgbClr val="2E75B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Analyse du marché du travail: </a:t>
            </a:r>
            <a:r>
              <a:rPr lang="en-US" sz="2800">
                <a:solidFill>
                  <a:srgbClr val="2E75B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Chômage</a:t>
            </a:r>
            <a:endParaRPr sz="2800" b="1">
              <a:solidFill>
                <a:srgbClr val="2E75B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457200" marR="0" lvl="1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 b="0" i="0" u="none" strike="noStrike" cap="none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800100" marR="0" lvl="1" indent="-1905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endParaRPr sz="2400" b="0" i="0" u="none" strike="noStrike" cap="none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800100" marR="0" lvl="1" indent="-1905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endParaRPr sz="2400" b="0" i="0" u="none" strike="noStrike" cap="none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800100" marR="0" lvl="1" indent="-1905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endParaRPr sz="2400" b="0" i="0" u="none" strike="noStrike" cap="none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355" name="Shape 355"/>
          <p:cNvSpPr txBox="1"/>
          <p:nvPr/>
        </p:nvSpPr>
        <p:spPr>
          <a:xfrm>
            <a:off x="0" y="6396335"/>
            <a:ext cx="11721680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Source: Author's calculations based on Statistics Canada, Target group profile of the Francophone population, Census, 2016, and Authors calculations based on Statistics Canada, Census of Population, 2016</a:t>
            </a:r>
            <a:endParaRPr/>
          </a:p>
        </p:txBody>
      </p:sp>
      <p:pic>
        <p:nvPicPr>
          <p:cNvPr id="356" name="Shape 35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42738" y="982425"/>
            <a:ext cx="10601525" cy="46977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1" name="Shape 361"/>
          <p:cNvSpPr txBox="1"/>
          <p:nvPr/>
        </p:nvSpPr>
        <p:spPr>
          <a:xfrm>
            <a:off x="1425563" y="195107"/>
            <a:ext cx="9085500" cy="55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>
                <a:solidFill>
                  <a:srgbClr val="2E75B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Analyse du marché du travail: </a:t>
            </a:r>
            <a:r>
              <a:rPr lang="en-US" sz="2800">
                <a:solidFill>
                  <a:srgbClr val="2E75B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Résumé de l’Ontario</a:t>
            </a:r>
            <a:endParaRPr sz="2800" b="1">
              <a:solidFill>
                <a:srgbClr val="2E75B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457200" marR="0" lvl="1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 b="0" i="0" u="none" strike="noStrike" cap="none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800100" marR="0" lvl="1" indent="-1905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endParaRPr sz="2400" b="0" i="0" u="none" strike="noStrike" cap="none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800100" marR="0" lvl="1" indent="-1905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endParaRPr sz="2400" b="0" i="0" u="none" strike="noStrike" cap="none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800100" marR="0" lvl="1" indent="-1905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endParaRPr sz="2400" b="0" i="0" u="none" strike="noStrike" cap="none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362" name="Shape 362"/>
          <p:cNvSpPr txBox="1"/>
          <p:nvPr/>
        </p:nvSpPr>
        <p:spPr>
          <a:xfrm>
            <a:off x="0" y="6596390"/>
            <a:ext cx="11936627" cy="2616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Source: Author calculations based on LMI report prepared for NPI by A. Bell of the Workforce Development Board (Peterborough) </a:t>
            </a:r>
            <a:endParaRPr/>
          </a:p>
        </p:txBody>
      </p:sp>
      <p:sp>
        <p:nvSpPr>
          <p:cNvPr id="363" name="Shape 363"/>
          <p:cNvSpPr txBox="1"/>
          <p:nvPr/>
        </p:nvSpPr>
        <p:spPr>
          <a:xfrm>
            <a:off x="1570250" y="2435300"/>
            <a:ext cx="3800700" cy="230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Un total de </a:t>
            </a:r>
            <a:r>
              <a:rPr lang="en-US" sz="3200" b="1" dirty="0">
                <a:solidFill>
                  <a:schemeClr val="accent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22 348 </a:t>
            </a:r>
            <a:r>
              <a:rPr lang="en-US" sz="2800" u="sng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-US" sz="2800" dirty="0" err="1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emplois</a:t>
            </a:r>
            <a:r>
              <a:rPr lang="en-US" sz="2800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-US" sz="2800" dirty="0" err="1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trouvés</a:t>
            </a:r>
            <a:r>
              <a:rPr lang="en-US" sz="2800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 </a:t>
            </a:r>
            <a:r>
              <a:rPr lang="en-US" sz="2800" u="sng" dirty="0" err="1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affichés</a:t>
            </a:r>
            <a:r>
              <a:rPr lang="en-US" sz="2800" u="sng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-US" sz="2800" u="sng" dirty="0" err="1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en</a:t>
            </a:r>
            <a:r>
              <a:rPr lang="en-US" sz="2800" u="sng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-US" sz="2800" u="sng" dirty="0" err="1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français</a:t>
            </a:r>
            <a:r>
              <a:rPr lang="en-US" sz="2800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-US" sz="2800" dirty="0" err="1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en</a:t>
            </a:r>
            <a:r>
              <a:rPr lang="en-US" sz="2800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Ontario </a:t>
            </a:r>
            <a:r>
              <a:rPr lang="en-US" sz="2800" dirty="0" err="1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en</a:t>
            </a:r>
            <a:r>
              <a:rPr lang="en-US" sz="2800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2017</a:t>
            </a:r>
            <a:endParaRPr sz="2400" dirty="0">
              <a:solidFill>
                <a:schemeClr val="dk1"/>
              </a:solidFill>
              <a:latin typeface="Palatino Linotype"/>
              <a:ea typeface="Palatino Linotype"/>
              <a:cs typeface="Palatino Linotype"/>
              <a:sym typeface="Palatino Linotype"/>
            </a:endParaRPr>
          </a:p>
        </p:txBody>
      </p:sp>
      <p:pic>
        <p:nvPicPr>
          <p:cNvPr id="364" name="Shape 36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741600" y="1035325"/>
            <a:ext cx="5266425" cy="47099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9" name="Shape 369"/>
          <p:cNvSpPr txBox="1"/>
          <p:nvPr/>
        </p:nvSpPr>
        <p:spPr>
          <a:xfrm>
            <a:off x="443883" y="991620"/>
            <a:ext cx="3955195" cy="52014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Un total de</a:t>
            </a:r>
            <a:r>
              <a:rPr lang="en-US" sz="2800" b="1" dirty="0">
                <a:solidFill>
                  <a:schemeClr val="accent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674 </a:t>
            </a:r>
            <a:r>
              <a:rPr lang="en-US" sz="2400" u="sng" dirty="0" err="1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offres</a:t>
            </a:r>
            <a:r>
              <a:rPr lang="en-US" sz="2400" u="sng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-US" sz="2400" u="sng" dirty="0" err="1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d’emplois</a:t>
            </a:r>
            <a:r>
              <a:rPr lang="en-US" sz="2400" u="sng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-US" sz="2400" u="sng" dirty="0" err="1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francophones</a:t>
            </a:r>
            <a:r>
              <a:rPr lang="en-US" sz="2400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 </a:t>
            </a:r>
            <a:r>
              <a:rPr lang="en-US" sz="2400" dirty="0" err="1" smtClean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trouvées</a:t>
            </a:r>
            <a:r>
              <a:rPr lang="en-US" sz="2400" dirty="0" smtClean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-US" sz="2400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dans le Nord de </a:t>
            </a:r>
            <a:r>
              <a:rPr lang="en-US" sz="2400" dirty="0" err="1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l’Ontario</a:t>
            </a:r>
            <a:r>
              <a:rPr lang="en-US" sz="2400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-US" sz="2400" dirty="0" err="1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en</a:t>
            </a:r>
            <a:r>
              <a:rPr lang="en-US" sz="2400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2017, </a:t>
            </a:r>
            <a:r>
              <a:rPr lang="en-US" sz="2400" dirty="0" err="1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ce</a:t>
            </a:r>
            <a:r>
              <a:rPr lang="en-US" sz="2400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qui </a:t>
            </a:r>
            <a:r>
              <a:rPr lang="en-US" sz="2400" dirty="0" err="1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représente</a:t>
            </a:r>
            <a:r>
              <a:rPr lang="en-US" sz="2400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-US" sz="3200" b="1" u="sng" dirty="0">
                <a:solidFill>
                  <a:schemeClr val="accent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3%</a:t>
            </a:r>
            <a:r>
              <a:rPr lang="en-US" sz="2400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de </a:t>
            </a:r>
            <a:r>
              <a:rPr lang="en-US" sz="2400" dirty="0" err="1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tous</a:t>
            </a:r>
            <a:r>
              <a:rPr lang="en-US" sz="2400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les </a:t>
            </a:r>
            <a:r>
              <a:rPr lang="en-US" sz="2400" dirty="0" err="1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postes</a:t>
            </a:r>
            <a:r>
              <a:rPr lang="en-US" sz="2400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-US" sz="2400" dirty="0" err="1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affichés</a:t>
            </a:r>
            <a:r>
              <a:rPr lang="en-US" sz="2400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dans </a:t>
            </a:r>
            <a:r>
              <a:rPr lang="en-US" sz="2400" dirty="0" err="1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cette</a:t>
            </a:r>
            <a:r>
              <a:rPr lang="en-US" sz="2400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-US" sz="2400" dirty="0" err="1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région</a:t>
            </a:r>
            <a:r>
              <a:rPr lang="en-US" sz="2400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</a:t>
            </a:r>
            <a:endParaRPr sz="2400" dirty="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 dirty="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 dirty="0">
                <a:solidFill>
                  <a:schemeClr val="accent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70% </a:t>
            </a:r>
            <a:r>
              <a:rPr lang="en-US" sz="2400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dans le Nord Est</a:t>
            </a:r>
            <a:br>
              <a:rPr lang="en-US" sz="2400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</a:br>
            <a:endParaRPr sz="2400" dirty="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 dirty="0">
                <a:solidFill>
                  <a:schemeClr val="accent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30% </a:t>
            </a:r>
            <a:r>
              <a:rPr lang="en-US" sz="2400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dans le Nord Ouest</a:t>
            </a:r>
            <a:endParaRPr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 dirty="0">
              <a:solidFill>
                <a:schemeClr val="dk1"/>
              </a:solidFill>
              <a:latin typeface="Palatino Linotype"/>
              <a:ea typeface="Palatino Linotype"/>
              <a:cs typeface="Palatino Linotype"/>
              <a:sym typeface="Palatino Linotype"/>
            </a:endParaRPr>
          </a:p>
        </p:txBody>
      </p:sp>
      <p:sp>
        <p:nvSpPr>
          <p:cNvPr id="370" name="Shape 370"/>
          <p:cNvSpPr txBox="1"/>
          <p:nvPr/>
        </p:nvSpPr>
        <p:spPr>
          <a:xfrm>
            <a:off x="0" y="6596390"/>
            <a:ext cx="11936627" cy="2616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Source: Author’s calculations based on LMI report prepared for NPI by A. Bell of the Workforce Development Board (Peterborough) </a:t>
            </a:r>
            <a:endParaRPr/>
          </a:p>
        </p:txBody>
      </p:sp>
      <p:sp>
        <p:nvSpPr>
          <p:cNvPr id="371" name="Shape 371"/>
          <p:cNvSpPr txBox="1"/>
          <p:nvPr/>
        </p:nvSpPr>
        <p:spPr>
          <a:xfrm>
            <a:off x="652012" y="205100"/>
            <a:ext cx="10632600" cy="55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 dirty="0" err="1">
                <a:solidFill>
                  <a:srgbClr val="2E75B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Analyse</a:t>
            </a:r>
            <a:r>
              <a:rPr lang="en-US" sz="2800" b="1" dirty="0">
                <a:solidFill>
                  <a:srgbClr val="2E75B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du </a:t>
            </a:r>
            <a:r>
              <a:rPr lang="en-US" sz="2800" b="1" dirty="0" err="1">
                <a:solidFill>
                  <a:srgbClr val="2E75B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marché</a:t>
            </a:r>
            <a:r>
              <a:rPr lang="en-US" sz="2800" b="1" dirty="0">
                <a:solidFill>
                  <a:srgbClr val="2E75B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du travail: </a:t>
            </a:r>
            <a:r>
              <a:rPr lang="en-US" sz="2800" dirty="0">
                <a:solidFill>
                  <a:srgbClr val="2E75B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Résumé du Nord de </a:t>
            </a:r>
            <a:r>
              <a:rPr lang="en-US" sz="2800" dirty="0" err="1">
                <a:solidFill>
                  <a:srgbClr val="2E75B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l’Ontario</a:t>
            </a:r>
            <a:endParaRPr sz="2800" b="1" dirty="0">
              <a:solidFill>
                <a:srgbClr val="2E75B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457200" marR="0" lvl="1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 b="0" i="0" u="none" strike="noStrike" cap="none" dirty="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800100" marR="0" lvl="1" indent="-1905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endParaRPr sz="2400" b="0" i="0" u="none" strike="noStrike" cap="none" dirty="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800100" marR="0" lvl="1" indent="-1905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endParaRPr sz="2400" b="0" i="0" u="none" strike="noStrike" cap="none" dirty="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800100" marR="0" lvl="1" indent="-1905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endParaRPr sz="2400" b="0" i="0" u="none" strike="noStrike" cap="none" dirty="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372" name="Shape 37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627475" y="1212750"/>
            <a:ext cx="7243675" cy="47591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7" name="Shape 377"/>
          <p:cNvSpPr txBox="1"/>
          <p:nvPr/>
        </p:nvSpPr>
        <p:spPr>
          <a:xfrm>
            <a:off x="583900" y="1507049"/>
            <a:ext cx="2800800" cy="439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Un total de</a:t>
            </a:r>
            <a:r>
              <a:rPr lang="en-US" sz="2800" b="1" dirty="0">
                <a:solidFill>
                  <a:schemeClr val="accent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5640 </a:t>
            </a:r>
            <a:r>
              <a:rPr lang="en-US" sz="2400" dirty="0" err="1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emplois</a:t>
            </a:r>
            <a:r>
              <a:rPr lang="en-US" sz="2400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-US" sz="2400" dirty="0" err="1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trouvés</a:t>
            </a:r>
            <a:r>
              <a:rPr lang="en-US" sz="2400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 </a:t>
            </a:r>
            <a:r>
              <a:rPr lang="en-US" sz="2400" u="sng" dirty="0" err="1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affichés</a:t>
            </a:r>
            <a:r>
              <a:rPr lang="en-US" sz="2400" u="sng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-US" sz="2400" u="sng" dirty="0" err="1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en</a:t>
            </a:r>
            <a:r>
              <a:rPr lang="en-US" sz="2400" u="sng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-US" sz="2400" u="sng" dirty="0" err="1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français</a:t>
            </a:r>
            <a:r>
              <a:rPr lang="en-US" sz="2400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dans </a:t>
            </a:r>
            <a:r>
              <a:rPr lang="en-US" sz="2400" dirty="0" err="1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l’Est</a:t>
            </a:r>
            <a:r>
              <a:rPr lang="en-US" sz="2400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de </a:t>
            </a:r>
            <a:r>
              <a:rPr lang="en-US" sz="2400" dirty="0" err="1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l’Ontario</a:t>
            </a:r>
            <a:r>
              <a:rPr lang="en-US" sz="2400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-US" sz="2400" dirty="0" err="1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en</a:t>
            </a:r>
            <a:r>
              <a:rPr lang="en-US" sz="2400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2017, </a:t>
            </a:r>
            <a:r>
              <a:rPr lang="en-US" sz="2400" dirty="0" err="1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ce</a:t>
            </a:r>
            <a:r>
              <a:rPr lang="en-US" sz="2400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qui </a:t>
            </a:r>
            <a:r>
              <a:rPr lang="en-US" sz="2400" dirty="0" err="1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représente</a:t>
            </a:r>
            <a:r>
              <a:rPr lang="en-US" sz="2400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-US" sz="3200" b="1" u="sng" dirty="0">
                <a:solidFill>
                  <a:schemeClr val="accent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7% </a:t>
            </a:r>
            <a:r>
              <a:rPr lang="en-US" sz="2400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de </a:t>
            </a:r>
            <a:r>
              <a:rPr lang="en-US" sz="2400" dirty="0" err="1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tous</a:t>
            </a:r>
            <a:r>
              <a:rPr lang="en-US" sz="2400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les </a:t>
            </a:r>
            <a:r>
              <a:rPr lang="en-US" sz="2400" dirty="0" err="1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postes</a:t>
            </a:r>
            <a:r>
              <a:rPr lang="en-US" sz="2400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-US" sz="2400" dirty="0" err="1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affichés</a:t>
            </a:r>
            <a:r>
              <a:rPr lang="en-US" sz="2400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dans </a:t>
            </a:r>
            <a:r>
              <a:rPr lang="en-US" sz="2400" dirty="0" err="1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cette</a:t>
            </a:r>
            <a:r>
              <a:rPr lang="en-US" sz="2400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-US" sz="2400" dirty="0" err="1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région</a:t>
            </a:r>
            <a:r>
              <a:rPr lang="en-US" sz="2400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 </a:t>
            </a:r>
            <a:endParaRPr sz="2000" dirty="0">
              <a:solidFill>
                <a:schemeClr val="dk1"/>
              </a:solidFill>
              <a:latin typeface="Palatino Linotype"/>
              <a:ea typeface="Palatino Linotype"/>
              <a:cs typeface="Palatino Linotype"/>
              <a:sym typeface="Palatino Linotype"/>
            </a:endParaRPr>
          </a:p>
        </p:txBody>
      </p:sp>
      <p:sp>
        <p:nvSpPr>
          <p:cNvPr id="378" name="Shape 378"/>
          <p:cNvSpPr txBox="1"/>
          <p:nvPr/>
        </p:nvSpPr>
        <p:spPr>
          <a:xfrm>
            <a:off x="0" y="6596390"/>
            <a:ext cx="11936627" cy="2616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Source: Author’s calculations based on LMI report prepared for NPI by A. Bell of the Workforce Development Board (Peterborough) </a:t>
            </a:r>
            <a:endParaRPr/>
          </a:p>
        </p:txBody>
      </p:sp>
      <p:pic>
        <p:nvPicPr>
          <p:cNvPr id="379" name="Shape 37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07550" y="895048"/>
            <a:ext cx="7629075" cy="5097725"/>
          </a:xfrm>
          <a:prstGeom prst="rect">
            <a:avLst/>
          </a:prstGeom>
          <a:noFill/>
          <a:ln>
            <a:noFill/>
          </a:ln>
        </p:spPr>
      </p:pic>
      <p:sp>
        <p:nvSpPr>
          <p:cNvPr id="380" name="Shape 380"/>
          <p:cNvSpPr txBox="1"/>
          <p:nvPr/>
        </p:nvSpPr>
        <p:spPr>
          <a:xfrm>
            <a:off x="849750" y="205100"/>
            <a:ext cx="10492500" cy="55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 dirty="0" err="1">
                <a:solidFill>
                  <a:srgbClr val="2E75B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Analyse</a:t>
            </a:r>
            <a:r>
              <a:rPr lang="en-US" sz="2800" b="1" dirty="0">
                <a:solidFill>
                  <a:srgbClr val="2E75B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du </a:t>
            </a:r>
            <a:r>
              <a:rPr lang="en-US" sz="2800" b="1" dirty="0" err="1">
                <a:solidFill>
                  <a:srgbClr val="2E75B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marché</a:t>
            </a:r>
            <a:r>
              <a:rPr lang="en-US" sz="2800" b="1" dirty="0">
                <a:solidFill>
                  <a:srgbClr val="2E75B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du travail: </a:t>
            </a:r>
            <a:r>
              <a:rPr lang="en-US" sz="2800" dirty="0">
                <a:solidFill>
                  <a:srgbClr val="2E75B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Résumé de </a:t>
            </a:r>
            <a:r>
              <a:rPr lang="en-US" sz="2800" dirty="0" err="1">
                <a:solidFill>
                  <a:srgbClr val="2E75B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l’Est</a:t>
            </a:r>
            <a:r>
              <a:rPr lang="en-US" sz="2800" dirty="0">
                <a:solidFill>
                  <a:srgbClr val="2E75B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de </a:t>
            </a:r>
            <a:r>
              <a:rPr lang="en-US" sz="2800" dirty="0" err="1">
                <a:solidFill>
                  <a:srgbClr val="2E75B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l’Ontario</a:t>
            </a:r>
            <a:endParaRPr sz="2800" b="1" dirty="0">
              <a:solidFill>
                <a:srgbClr val="2E75B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457200" marR="0" lvl="1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 b="0" i="0" u="none" strike="noStrike" cap="none" dirty="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800100" marR="0" lvl="1" indent="-1905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endParaRPr sz="2400" b="0" i="0" u="none" strike="noStrike" cap="none" dirty="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800100" marR="0" lvl="1" indent="-1905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endParaRPr sz="2400" b="0" i="0" u="none" strike="noStrike" cap="none" dirty="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800100" marR="0" lvl="1" indent="-1905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endParaRPr sz="2400" b="0" i="0" u="none" strike="noStrike" cap="none" dirty="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5" name="Shape 385"/>
          <p:cNvSpPr txBox="1"/>
          <p:nvPr/>
        </p:nvSpPr>
        <p:spPr>
          <a:xfrm>
            <a:off x="0" y="6596390"/>
            <a:ext cx="11936627" cy="2616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Source: Author’s calculations based on LMI report prepared for NPI by A. Bell of the Workforce Development Board (Peterborough) </a:t>
            </a:r>
            <a:endParaRPr/>
          </a:p>
        </p:txBody>
      </p:sp>
      <p:pic>
        <p:nvPicPr>
          <p:cNvPr id="386" name="Shape 38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170498" y="1139849"/>
            <a:ext cx="7374300" cy="4893625"/>
          </a:xfrm>
          <a:prstGeom prst="rect">
            <a:avLst/>
          </a:prstGeom>
          <a:noFill/>
          <a:ln>
            <a:noFill/>
          </a:ln>
        </p:spPr>
      </p:pic>
      <p:sp>
        <p:nvSpPr>
          <p:cNvPr id="387" name="Shape 387"/>
          <p:cNvSpPr txBox="1"/>
          <p:nvPr/>
        </p:nvSpPr>
        <p:spPr>
          <a:xfrm>
            <a:off x="590063" y="225125"/>
            <a:ext cx="10756500" cy="55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>
                <a:solidFill>
                  <a:srgbClr val="2E75B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Analyse du marché du travail: </a:t>
            </a:r>
            <a:r>
              <a:rPr lang="en-US" sz="2800">
                <a:solidFill>
                  <a:srgbClr val="2E75B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Résumé du C-S-O de l’Ontario</a:t>
            </a:r>
            <a:endParaRPr sz="2800" b="1">
              <a:solidFill>
                <a:srgbClr val="2E75B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457200" marR="0" lvl="1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 b="0" i="0" u="none" strike="noStrike" cap="none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800100" marR="0" lvl="1" indent="-1905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endParaRPr sz="2400" b="0" i="0" u="none" strike="noStrike" cap="none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800100" marR="0" lvl="1" indent="-1905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endParaRPr sz="2400" b="0" i="0" u="none" strike="noStrike" cap="none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800100" marR="0" lvl="1" indent="-1905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endParaRPr sz="2400" b="0" i="0" u="none" strike="noStrike" cap="none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388" name="Shape 388"/>
          <p:cNvSpPr txBox="1"/>
          <p:nvPr/>
        </p:nvSpPr>
        <p:spPr>
          <a:xfrm>
            <a:off x="403875" y="1706563"/>
            <a:ext cx="3176700" cy="376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Un total de</a:t>
            </a:r>
            <a:r>
              <a:rPr lang="en-US" sz="2800" b="1" dirty="0">
                <a:solidFill>
                  <a:schemeClr val="accent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16 034 </a:t>
            </a:r>
            <a:r>
              <a:rPr lang="en-US" sz="2400" dirty="0" err="1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emplois</a:t>
            </a:r>
            <a:r>
              <a:rPr lang="en-US" sz="2400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-US" sz="2400" dirty="0" err="1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trouvés</a:t>
            </a:r>
            <a:r>
              <a:rPr lang="en-US" sz="2400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 </a:t>
            </a:r>
            <a:r>
              <a:rPr lang="en-US" sz="2400" u="sng" dirty="0" err="1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affichés</a:t>
            </a:r>
            <a:r>
              <a:rPr lang="en-US" sz="2400" u="sng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-US" sz="2400" u="sng" dirty="0" err="1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en</a:t>
            </a:r>
            <a:r>
              <a:rPr lang="en-US" sz="2400" u="sng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-US" sz="2400" u="sng" dirty="0" err="1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français</a:t>
            </a:r>
            <a:r>
              <a:rPr lang="en-US" sz="2400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dans le C-S-O de </a:t>
            </a:r>
            <a:r>
              <a:rPr lang="en-US" sz="2400" dirty="0" err="1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l’Ontario</a:t>
            </a:r>
            <a:r>
              <a:rPr lang="en-US" sz="2400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-US" sz="2400" dirty="0" err="1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en</a:t>
            </a:r>
            <a:r>
              <a:rPr lang="en-US" sz="2400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2017, </a:t>
            </a:r>
            <a:r>
              <a:rPr lang="en-US" sz="2400" dirty="0" err="1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ce</a:t>
            </a:r>
            <a:r>
              <a:rPr lang="en-US" sz="2400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qui </a:t>
            </a:r>
            <a:r>
              <a:rPr lang="en-US" sz="2400" dirty="0" err="1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représente</a:t>
            </a:r>
            <a:r>
              <a:rPr lang="en-US" sz="2400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-US" sz="3200" b="1" u="sng" dirty="0">
                <a:solidFill>
                  <a:schemeClr val="accent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3% </a:t>
            </a:r>
            <a:r>
              <a:rPr lang="en-US" sz="2400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de </a:t>
            </a:r>
            <a:r>
              <a:rPr lang="en-US" sz="2400" dirty="0" err="1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tous</a:t>
            </a:r>
            <a:r>
              <a:rPr lang="en-US" sz="2400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les </a:t>
            </a:r>
            <a:r>
              <a:rPr lang="en-US" sz="2400" dirty="0" err="1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postes</a:t>
            </a:r>
            <a:r>
              <a:rPr lang="en-US" sz="2400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-US" sz="2400" dirty="0" err="1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affichés</a:t>
            </a:r>
            <a:r>
              <a:rPr lang="en-US" sz="2400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dans </a:t>
            </a:r>
            <a:r>
              <a:rPr lang="en-US" sz="2400" dirty="0" err="1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cette</a:t>
            </a:r>
            <a:r>
              <a:rPr lang="en-US" sz="2400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-US" sz="2400" dirty="0" err="1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région</a:t>
            </a:r>
            <a:r>
              <a:rPr lang="en-US" sz="2400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 </a:t>
            </a:r>
            <a:endParaRPr sz="2000" dirty="0">
              <a:solidFill>
                <a:schemeClr val="dk1"/>
              </a:solidFill>
              <a:latin typeface="Palatino Linotype"/>
              <a:ea typeface="Palatino Linotype"/>
              <a:cs typeface="Palatino Linotype"/>
              <a:sym typeface="Palatino Linotype"/>
            </a:endParaRPr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3" name="Shape 393"/>
          <p:cNvSpPr txBox="1"/>
          <p:nvPr/>
        </p:nvSpPr>
        <p:spPr>
          <a:xfrm>
            <a:off x="-22825" y="0"/>
            <a:ext cx="11301900" cy="73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>
                <a:solidFill>
                  <a:srgbClr val="2E75B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Analyse du marché du travail: </a:t>
            </a:r>
            <a:endParaRPr sz="2800" b="1">
              <a:solidFill>
                <a:srgbClr val="2E75B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rgbClr val="2E75B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Estimation pour la demande par région</a:t>
            </a:r>
            <a:endParaRPr sz="2400" b="0" i="0" u="none" strike="noStrike" cap="none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800100" marR="0" lvl="1" indent="-1905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endParaRPr sz="2400" b="0" i="0" u="none" strike="noStrike" cap="none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800100" marR="0" lvl="1" indent="-1905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endParaRPr sz="2400" b="0" i="0" u="none" strike="noStrike" cap="none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800100" marR="0" lvl="1" indent="-1905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endParaRPr sz="2400" b="0" i="0" u="none" strike="noStrike" cap="none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394" name="Shape 394"/>
          <p:cNvSpPr txBox="1"/>
          <p:nvPr/>
        </p:nvSpPr>
        <p:spPr>
          <a:xfrm>
            <a:off x="0" y="6348335"/>
            <a:ext cx="11721680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Source: Statistics Canada, Target group profile of the Francophone population, Census, 2016, and LMI report prepared for NPI by A. Bell of the Workforce Development Board (Peterborough) </a:t>
            </a:r>
            <a:endParaRPr/>
          </a:p>
        </p:txBody>
      </p:sp>
      <p:pic>
        <p:nvPicPr>
          <p:cNvPr id="395" name="Shape 39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790675" y="889337"/>
            <a:ext cx="7674901" cy="54589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Shape 111"/>
          <p:cNvSpPr txBox="1"/>
          <p:nvPr/>
        </p:nvSpPr>
        <p:spPr>
          <a:xfrm>
            <a:off x="802434" y="345234"/>
            <a:ext cx="10862344" cy="41549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>
                <a:solidFill>
                  <a:srgbClr val="2E75B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Données et statistiques descriptives</a:t>
            </a:r>
            <a:endParaRPr sz="2800" b="1">
              <a:solidFill>
                <a:srgbClr val="2E75B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800" b="1">
              <a:solidFill>
                <a:srgbClr val="2E75B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457200" marR="0" lvl="1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Les f</a:t>
            </a:r>
            <a:r>
              <a:rPr lang="en-US" sz="2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rancophones </a:t>
            </a:r>
            <a:r>
              <a:rPr lang="en-US" sz="28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composent</a:t>
            </a:r>
            <a:r>
              <a:rPr lang="en-US" sz="2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:</a:t>
            </a:r>
            <a:endParaRPr/>
          </a:p>
          <a:p>
            <a:pPr marL="457200" marR="0" lvl="1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800" b="0" i="0" u="none" strike="noStrike" cap="none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914400" marR="0" lvl="1" indent="-4572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</a:pPr>
            <a:r>
              <a:rPr lang="en-US" sz="3200" b="1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17% </a:t>
            </a:r>
            <a:r>
              <a:rPr lang="en-US" sz="28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de la</a:t>
            </a:r>
            <a:r>
              <a:rPr lang="en-US" sz="2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population </a:t>
            </a:r>
            <a:r>
              <a:rPr lang="en-US" sz="28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du</a:t>
            </a:r>
            <a:r>
              <a:rPr lang="en-US" sz="2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-US" sz="2800" b="1" i="0" u="sng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Nor</a:t>
            </a:r>
            <a:r>
              <a:rPr lang="en-US" sz="2800" b="1" u="sng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 de</a:t>
            </a:r>
            <a:r>
              <a:rPr lang="en-US" sz="2800" b="1" i="0" u="sng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l</a:t>
            </a:r>
            <a:r>
              <a:rPr lang="en-US" sz="2800" b="1" u="sng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’</a:t>
            </a:r>
            <a:r>
              <a:rPr lang="en-US" sz="2800" b="1" i="0" u="sng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Ontario</a:t>
            </a:r>
            <a:endParaRPr/>
          </a:p>
          <a:p>
            <a:pPr marL="914400" marR="0" lvl="1" indent="-2794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endParaRPr sz="2800" b="0" i="0" u="none" strike="noStrike" cap="none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914400" marR="0" lvl="1" indent="-4572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</a:pPr>
            <a:r>
              <a:rPr lang="en-US" sz="3200" b="1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16% </a:t>
            </a:r>
            <a:r>
              <a:rPr lang="en-US" sz="28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de la</a:t>
            </a:r>
            <a:r>
              <a:rPr lang="en-US" sz="2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population </a:t>
            </a:r>
            <a:r>
              <a:rPr lang="en-US" sz="28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de</a:t>
            </a:r>
            <a:r>
              <a:rPr lang="en-US" sz="2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-US" sz="2800" b="1" u="sng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l’E</a:t>
            </a:r>
            <a:r>
              <a:rPr lang="en-US" sz="2800" b="1" i="0" u="sng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st de l</a:t>
            </a:r>
            <a:r>
              <a:rPr lang="en-US" sz="2800" b="1" u="sng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’</a:t>
            </a:r>
            <a:r>
              <a:rPr lang="en-US" sz="2800" b="1" i="0" u="sng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Ontario</a:t>
            </a:r>
            <a:endParaRPr/>
          </a:p>
          <a:p>
            <a:pPr marL="914400" marR="0" lvl="1" indent="-2794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endParaRPr sz="2800" b="0" i="0" u="none" strike="noStrike" cap="none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914400" marR="0" lvl="1" indent="-4572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</a:pPr>
            <a:r>
              <a:rPr lang="en-US" sz="3200" b="1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2% </a:t>
            </a:r>
            <a:r>
              <a:rPr lang="en-US" sz="28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de la</a:t>
            </a:r>
            <a:r>
              <a:rPr lang="en-US" sz="2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population </a:t>
            </a:r>
            <a:r>
              <a:rPr lang="en-US" sz="28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du</a:t>
            </a:r>
            <a:r>
              <a:rPr lang="en-US" sz="2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-US" sz="2800" b="1" i="0" u="sng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Centr</a:t>
            </a:r>
            <a:r>
              <a:rPr lang="en-US" sz="2800" b="1" u="sng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</a:t>
            </a:r>
            <a:r>
              <a:rPr lang="en-US" sz="2800" b="1" i="0" u="sng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-S</a:t>
            </a:r>
            <a:r>
              <a:rPr lang="en-US" sz="2800" b="1" u="sng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ud</a:t>
            </a:r>
            <a:r>
              <a:rPr lang="en-US" sz="2800" b="1" i="0" u="sng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-</a:t>
            </a:r>
            <a:r>
              <a:rPr lang="en-US" sz="2800" b="1" u="sng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Oue</a:t>
            </a:r>
            <a:r>
              <a:rPr lang="en-US" sz="2800" b="1" i="0" u="sng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st</a:t>
            </a:r>
            <a:endParaRPr/>
          </a:p>
        </p:txBody>
      </p:sp>
      <p:sp>
        <p:nvSpPr>
          <p:cNvPr id="112" name="Shape 112"/>
          <p:cNvSpPr txBox="1"/>
          <p:nvPr/>
        </p:nvSpPr>
        <p:spPr>
          <a:xfrm>
            <a:off x="0" y="6396335"/>
            <a:ext cx="11721680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Source: Author's calculations based on Statistics Canada, Target group profile of the Francophone population, Census, 2016, and Authors calculations based on Statistics Canada, Census of Population, 2016</a:t>
            </a:r>
            <a:endParaRPr/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0" name="Shape 400"/>
          <p:cNvSpPr txBox="1"/>
          <p:nvPr/>
        </p:nvSpPr>
        <p:spPr>
          <a:xfrm>
            <a:off x="1184250" y="78100"/>
            <a:ext cx="9823500" cy="64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>
                <a:solidFill>
                  <a:srgbClr val="2E75B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Analyse du marché du travail: </a:t>
            </a:r>
            <a:r>
              <a:rPr lang="en-US" sz="2800">
                <a:solidFill>
                  <a:srgbClr val="2E75B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Qui travaille en fran</a:t>
            </a:r>
            <a:r>
              <a:rPr lang="en-US" sz="2800">
                <a:solidFill>
                  <a:srgbClr val="3D85C6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ç</a:t>
            </a:r>
            <a:r>
              <a:rPr lang="en-US" sz="2800">
                <a:solidFill>
                  <a:srgbClr val="2E75B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ais?</a:t>
            </a:r>
            <a:endParaRPr/>
          </a:p>
          <a:p>
            <a:pPr marL="457200" marR="0" lvl="1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 b="0" i="0" u="none" strike="noStrike" cap="none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800100" marR="0" lvl="1" indent="-1905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endParaRPr sz="2400" b="0" i="0" u="none" strike="noStrike" cap="none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800100" marR="0" lvl="1" indent="-1905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endParaRPr sz="2400" b="0" i="0" u="none" strike="noStrike" cap="none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800100" marR="0" lvl="1" indent="-1905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endParaRPr sz="2400" b="0" i="0" u="none" strike="noStrike" cap="none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401" name="Shape 401"/>
          <p:cNvSpPr txBox="1"/>
          <p:nvPr/>
        </p:nvSpPr>
        <p:spPr>
          <a:xfrm>
            <a:off x="0" y="6396335"/>
            <a:ext cx="11721680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Source: Author's calculations based on Statistics Canada, Target group profile of the Francophone population, Census, 2016, and Authors calculations based on Statistics Canada, Census of Population, 2016</a:t>
            </a:r>
            <a:endParaRPr/>
          </a:p>
        </p:txBody>
      </p:sp>
      <p:pic>
        <p:nvPicPr>
          <p:cNvPr id="402" name="Shape 40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88825" y="799350"/>
            <a:ext cx="8544024" cy="55969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7" name="Shape 407"/>
          <p:cNvSpPr txBox="1"/>
          <p:nvPr/>
        </p:nvSpPr>
        <p:spPr>
          <a:xfrm>
            <a:off x="111863" y="122950"/>
            <a:ext cx="11712900" cy="69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>
                <a:solidFill>
                  <a:srgbClr val="2E75B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Analyse du marché du travail: </a:t>
            </a:r>
            <a:r>
              <a:rPr lang="en-US" sz="2800">
                <a:solidFill>
                  <a:srgbClr val="2E75B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Demande d’occupation par région</a:t>
            </a:r>
            <a:endParaRPr sz="2800" b="1">
              <a:solidFill>
                <a:srgbClr val="2E75B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457200" marR="0" lvl="1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 b="0" i="0" u="none" strike="noStrike" cap="none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800100" marR="0" lvl="1" indent="-1905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endParaRPr sz="2400" b="0" i="0" u="none" strike="noStrike" cap="none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800100" marR="0" lvl="1" indent="-1905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endParaRPr sz="2400" b="0" i="0" u="none" strike="noStrike" cap="none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800100" marR="0" lvl="1" indent="-1905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endParaRPr sz="2400" b="0" i="0" u="none" strike="noStrike" cap="none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408" name="Shape 408"/>
          <p:cNvSpPr txBox="1"/>
          <p:nvPr/>
        </p:nvSpPr>
        <p:spPr>
          <a:xfrm>
            <a:off x="223685" y="2593246"/>
            <a:ext cx="2538471" cy="1323439"/>
          </a:xfrm>
          <a:prstGeom prst="rect">
            <a:avLst/>
          </a:prstGeom>
          <a:solidFill>
            <a:srgbClr val="DDEAF6"/>
          </a:solidFill>
          <a:ln w="7620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1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Nord de l’Ontario</a:t>
            </a:r>
            <a:endParaRPr/>
          </a:p>
        </p:txBody>
      </p:sp>
      <p:cxnSp>
        <p:nvCxnSpPr>
          <p:cNvPr id="409" name="Shape 409"/>
          <p:cNvCxnSpPr>
            <a:stCxn id="408" idx="3"/>
            <a:endCxn id="410" idx="3"/>
          </p:cNvCxnSpPr>
          <p:nvPr/>
        </p:nvCxnSpPr>
        <p:spPr>
          <a:xfrm rot="10800000" flipH="1">
            <a:off x="2762156" y="2688566"/>
            <a:ext cx="1379400" cy="566400"/>
          </a:xfrm>
          <a:prstGeom prst="straightConnector1">
            <a:avLst/>
          </a:prstGeom>
          <a:noFill/>
          <a:ln w="57150" cap="flat" cmpd="sng">
            <a:solidFill>
              <a:schemeClr val="accent1"/>
            </a:solidFill>
            <a:prstDash val="solid"/>
            <a:miter lim="800000"/>
            <a:headEnd type="none" w="sm" len="sm"/>
            <a:tailEnd type="triangle" w="med" len="med"/>
          </a:ln>
        </p:spPr>
      </p:cxnSp>
      <p:cxnSp>
        <p:nvCxnSpPr>
          <p:cNvPr id="411" name="Shape 411"/>
          <p:cNvCxnSpPr>
            <a:stCxn id="408" idx="3"/>
            <a:endCxn id="412" idx="2"/>
          </p:cNvCxnSpPr>
          <p:nvPr/>
        </p:nvCxnSpPr>
        <p:spPr>
          <a:xfrm rot="10800000" flipH="1">
            <a:off x="2762156" y="3245966"/>
            <a:ext cx="4785300" cy="9000"/>
          </a:xfrm>
          <a:prstGeom prst="straightConnector1">
            <a:avLst/>
          </a:prstGeom>
          <a:noFill/>
          <a:ln w="57150" cap="flat" cmpd="sng">
            <a:solidFill>
              <a:schemeClr val="accent1"/>
            </a:solidFill>
            <a:prstDash val="solid"/>
            <a:miter lim="800000"/>
            <a:headEnd type="none" w="sm" len="sm"/>
            <a:tailEnd type="triangle" w="med" len="med"/>
          </a:ln>
        </p:spPr>
      </p:cxnSp>
      <p:cxnSp>
        <p:nvCxnSpPr>
          <p:cNvPr id="413" name="Shape 413"/>
          <p:cNvCxnSpPr>
            <a:stCxn id="408" idx="3"/>
            <a:endCxn id="414" idx="1"/>
          </p:cNvCxnSpPr>
          <p:nvPr/>
        </p:nvCxnSpPr>
        <p:spPr>
          <a:xfrm>
            <a:off x="2762156" y="3254966"/>
            <a:ext cx="1466100" cy="828300"/>
          </a:xfrm>
          <a:prstGeom prst="straightConnector1">
            <a:avLst/>
          </a:prstGeom>
          <a:noFill/>
          <a:ln w="57150" cap="flat" cmpd="sng">
            <a:solidFill>
              <a:schemeClr val="accent1"/>
            </a:solidFill>
            <a:prstDash val="solid"/>
            <a:miter lim="800000"/>
            <a:headEnd type="none" w="sm" len="sm"/>
            <a:tailEnd type="triangle" w="med" len="med"/>
          </a:ln>
        </p:spPr>
      </p:cxnSp>
      <p:sp>
        <p:nvSpPr>
          <p:cNvPr id="410" name="Shape 410"/>
          <p:cNvSpPr/>
          <p:nvPr/>
        </p:nvSpPr>
        <p:spPr>
          <a:xfrm>
            <a:off x="3414985" y="875071"/>
            <a:ext cx="4962099" cy="2124704"/>
          </a:xfrm>
          <a:prstGeom prst="ellipse">
            <a:avLst/>
          </a:prstGeom>
          <a:solidFill>
            <a:srgbClr val="FEE599"/>
          </a:solidFill>
          <a:ln w="12700" cap="flat" cmpd="sng">
            <a:solidFill>
              <a:schemeClr val="accent4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UNIQUE AU NORD: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>
                <a:solidFill>
                  <a:schemeClr val="accent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7% </a:t>
            </a:r>
            <a:r>
              <a:rPr lang="en-US" sz="16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de la demande totale de travailleurs francophones dans le Nord de l’Ontario est en </a:t>
            </a:r>
            <a:r>
              <a:rPr lang="en-US" sz="1600" i="1">
                <a:solidFill>
                  <a:schemeClr val="accent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ingénierie industriels et manufacturiers (CNP 2141)</a:t>
            </a:r>
            <a:r>
              <a:rPr lang="en-US" sz="1600" i="1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, </a:t>
            </a:r>
            <a:r>
              <a:rPr lang="en-US" sz="16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comparativement </a:t>
            </a:r>
            <a:r>
              <a:rPr lang="en-US" sz="1600">
                <a:latin typeface="Century Gothic"/>
                <a:ea typeface="Century Gothic"/>
                <a:cs typeface="Century Gothic"/>
                <a:sym typeface="Century Gothic"/>
              </a:rPr>
              <a:t>à</a:t>
            </a:r>
            <a:endParaRPr sz="1600"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-US" sz="1600" b="1">
                <a:solidFill>
                  <a:schemeClr val="accent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&lt;0.5% </a:t>
            </a:r>
            <a:r>
              <a:rPr lang="en-US" sz="16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l’est et au C-S-O</a:t>
            </a:r>
            <a:endParaRPr sz="1600" i="1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412" name="Shape 412"/>
          <p:cNvSpPr/>
          <p:nvPr/>
        </p:nvSpPr>
        <p:spPr>
          <a:xfrm>
            <a:off x="7547413" y="2052647"/>
            <a:ext cx="4637700" cy="2386500"/>
          </a:xfrm>
          <a:prstGeom prst="ellipse">
            <a:avLst/>
          </a:prstGeom>
          <a:solidFill>
            <a:srgbClr val="FEE599"/>
          </a:solidFill>
          <a:ln w="19050" cap="flat" cmpd="sng">
            <a:solidFill>
              <a:schemeClr val="accent4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La profession ayant la</a:t>
            </a:r>
            <a:r>
              <a:rPr lang="en-US" sz="16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-US" sz="1800" b="1">
                <a:solidFill>
                  <a:schemeClr val="accent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plus haute</a:t>
            </a:r>
            <a:r>
              <a:rPr lang="en-US" sz="16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-US" sz="15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demande totale de travailleurs francophones dans le Nord est,</a:t>
            </a:r>
            <a:r>
              <a:rPr lang="en-US" sz="16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-US" sz="1600" i="1">
                <a:solidFill>
                  <a:schemeClr val="accent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autres représentants des services </a:t>
            </a:r>
            <a:r>
              <a:rPr lang="en-US" sz="1600" i="1">
                <a:solidFill>
                  <a:srgbClr val="3D85C6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à</a:t>
            </a:r>
            <a:r>
              <a:rPr lang="en-US" sz="1600" i="1">
                <a:solidFill>
                  <a:schemeClr val="accent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la clientèle et de l’information (CNP 6552)</a:t>
            </a:r>
            <a:r>
              <a:rPr lang="en-US" sz="1600">
                <a:solidFill>
                  <a:schemeClr val="accent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, </a:t>
            </a:r>
            <a:r>
              <a:rPr lang="en-US" sz="15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avec</a:t>
            </a:r>
            <a:r>
              <a:rPr lang="en-US" sz="16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-US" sz="1800" b="1">
                <a:solidFill>
                  <a:schemeClr val="accent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26%</a:t>
            </a:r>
            <a:r>
              <a:rPr lang="en-US" sz="2000" b="1">
                <a:solidFill>
                  <a:schemeClr val="accent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-US" sz="15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comparativement à</a:t>
            </a:r>
            <a:r>
              <a:rPr lang="en-US" sz="16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-US" sz="1500" b="1">
                <a:solidFill>
                  <a:schemeClr val="accent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22%</a:t>
            </a:r>
            <a:r>
              <a:rPr lang="en-US" sz="1600" b="1">
                <a:solidFill>
                  <a:schemeClr val="accent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-US" sz="15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dans le C-S-O et </a:t>
            </a:r>
            <a:r>
              <a:rPr lang="en-US" sz="1500" b="1">
                <a:solidFill>
                  <a:schemeClr val="accent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11%</a:t>
            </a:r>
            <a:r>
              <a:rPr lang="en-US" sz="15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dans l’Est</a:t>
            </a:r>
            <a:endParaRPr sz="15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414" name="Shape 414"/>
          <p:cNvSpPr/>
          <p:nvPr/>
        </p:nvSpPr>
        <p:spPr>
          <a:xfrm>
            <a:off x="3551856" y="3740242"/>
            <a:ext cx="4618401" cy="2341410"/>
          </a:xfrm>
          <a:prstGeom prst="ellipse">
            <a:avLst/>
          </a:prstGeom>
          <a:solidFill>
            <a:srgbClr val="FEE599"/>
          </a:solidFill>
          <a:ln w="19050" cap="flat" cmpd="sng">
            <a:solidFill>
              <a:schemeClr val="accent4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 b="1">
              <a:solidFill>
                <a:schemeClr val="accent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La profession ayant la </a:t>
            </a:r>
            <a:r>
              <a:rPr lang="en-US" sz="1800" b="1">
                <a:solidFill>
                  <a:schemeClr val="accent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deuxième plus forte </a:t>
            </a:r>
            <a:r>
              <a:rPr lang="en-US" sz="16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totale de travailleurs francophones dans le Nord est, </a:t>
            </a:r>
            <a:r>
              <a:rPr lang="en-US" sz="1600" i="1">
                <a:solidFill>
                  <a:schemeClr val="accent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vendeurs/vendeuse au détail (CNP 6421), </a:t>
            </a:r>
            <a:r>
              <a:rPr lang="en-US" sz="16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avec </a:t>
            </a:r>
            <a:r>
              <a:rPr lang="en-US" sz="2000" b="1">
                <a:solidFill>
                  <a:schemeClr val="accent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12% </a:t>
            </a:r>
            <a:r>
              <a:rPr lang="en-US" sz="16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, comparativement </a:t>
            </a:r>
            <a:r>
              <a:rPr lang="en-US" sz="15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à </a:t>
            </a:r>
            <a:r>
              <a:rPr lang="en-US" sz="16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11% dans le C-S-O et </a:t>
            </a:r>
            <a:r>
              <a:rPr lang="en-US" sz="1600" b="1">
                <a:solidFill>
                  <a:schemeClr val="accent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7% </a:t>
            </a:r>
            <a:r>
              <a:rPr lang="en-US" sz="16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dans l’Est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600" b="1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415" name="Shape 415"/>
          <p:cNvSpPr txBox="1"/>
          <p:nvPr/>
        </p:nvSpPr>
        <p:spPr>
          <a:xfrm>
            <a:off x="0" y="6596390"/>
            <a:ext cx="11936627" cy="2616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Source: Author’s calculations based on LMI report prepared for NPI by A. Bell of the Workforce Development Board (Peterborough) </a:t>
            </a:r>
            <a:endParaRPr/>
          </a:p>
        </p:txBody>
      </p:sp>
      <p:sp>
        <p:nvSpPr>
          <p:cNvPr id="416" name="Shape 416"/>
          <p:cNvSpPr/>
          <p:nvPr/>
        </p:nvSpPr>
        <p:spPr>
          <a:xfrm>
            <a:off x="9159447" y="4424173"/>
            <a:ext cx="1413563" cy="464735"/>
          </a:xfrm>
          <a:prstGeom prst="downArrow">
            <a:avLst>
              <a:gd name="adj1" fmla="val 50000"/>
              <a:gd name="adj2" fmla="val 50000"/>
            </a:avLst>
          </a:prstGeom>
          <a:solidFill>
            <a:schemeClr val="accent5"/>
          </a:solidFill>
          <a:ln w="12700" cap="flat" cmpd="sng">
            <a:solidFill>
              <a:srgbClr val="42719B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Palatino Linotype"/>
              <a:ea typeface="Palatino Linotype"/>
              <a:cs typeface="Palatino Linotype"/>
              <a:sym typeface="Palatino Linotype"/>
            </a:endParaRPr>
          </a:p>
        </p:txBody>
      </p:sp>
      <p:sp>
        <p:nvSpPr>
          <p:cNvPr id="417" name="Shape 417"/>
          <p:cNvSpPr/>
          <p:nvPr/>
        </p:nvSpPr>
        <p:spPr>
          <a:xfrm>
            <a:off x="8808740" y="4910947"/>
            <a:ext cx="2114975" cy="1345287"/>
          </a:xfrm>
          <a:prstGeom prst="roundRect">
            <a:avLst>
              <a:gd name="adj" fmla="val 16667"/>
            </a:avLst>
          </a:prstGeom>
          <a:solidFill>
            <a:srgbClr val="BBD6EE"/>
          </a:solidFill>
          <a:ln w="57150" cap="flat" cmpd="sng">
            <a:solidFill>
              <a:schemeClr val="accent5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Cette profession représente la demande totale la plus élevée dans </a:t>
            </a:r>
            <a:r>
              <a:rPr lang="en-US" sz="1600" b="1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les 3 </a:t>
            </a:r>
            <a:r>
              <a:rPr lang="en-US" sz="16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régions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2" name="Shape 422"/>
          <p:cNvSpPr txBox="1"/>
          <p:nvPr/>
        </p:nvSpPr>
        <p:spPr>
          <a:xfrm>
            <a:off x="664187" y="2654901"/>
            <a:ext cx="2322900" cy="708000"/>
          </a:xfrm>
          <a:prstGeom prst="rect">
            <a:avLst/>
          </a:prstGeom>
          <a:solidFill>
            <a:srgbClr val="FFF2CC"/>
          </a:solidFill>
          <a:ln w="76200" cap="flat" cmpd="sng">
            <a:solidFill>
              <a:schemeClr val="accent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1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Est</a:t>
            </a:r>
            <a:endParaRPr/>
          </a:p>
        </p:txBody>
      </p:sp>
      <p:sp>
        <p:nvSpPr>
          <p:cNvPr id="423" name="Shape 423"/>
          <p:cNvSpPr/>
          <p:nvPr/>
        </p:nvSpPr>
        <p:spPr>
          <a:xfrm>
            <a:off x="5058033" y="958822"/>
            <a:ext cx="6485100" cy="1302300"/>
          </a:xfrm>
          <a:prstGeom prst="roundRect">
            <a:avLst>
              <a:gd name="adj" fmla="val 16667"/>
            </a:avLst>
          </a:prstGeom>
          <a:solidFill>
            <a:srgbClr val="DDEAF6"/>
          </a:solidFill>
          <a:ln w="12700" cap="flat" cmpd="sng">
            <a:solidFill>
              <a:srgbClr val="42719B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La profession ayant la </a:t>
            </a:r>
            <a:r>
              <a:rPr lang="en-US" sz="2000" b="1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deuxième plus forte demande totale </a:t>
            </a:r>
            <a:r>
              <a:rPr lang="en-US" sz="16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de travailleurs francophones dans l’Est est la catégorie des </a:t>
            </a:r>
            <a:r>
              <a:rPr lang="en-US" sz="1600" i="1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Travailleur sociaux et communautaires (CNP 4212), </a:t>
            </a:r>
            <a:r>
              <a:rPr lang="en-US" sz="16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soit</a:t>
            </a:r>
            <a:r>
              <a:rPr lang="en-US" sz="1600" b="1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-US" sz="2000" b="1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9%, </a:t>
            </a:r>
            <a:r>
              <a:rPr lang="en-US" sz="16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comparativement à </a:t>
            </a:r>
            <a:r>
              <a:rPr lang="en-US" sz="1600" b="1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2% </a:t>
            </a:r>
            <a:r>
              <a:rPr lang="en-US" sz="16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dans le Nord ainsi que le C-S-O</a:t>
            </a:r>
            <a:endParaRPr sz="20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424" name="Shape 424"/>
          <p:cNvSpPr/>
          <p:nvPr/>
        </p:nvSpPr>
        <p:spPr>
          <a:xfrm>
            <a:off x="5058033" y="2654892"/>
            <a:ext cx="6485100" cy="3324300"/>
          </a:xfrm>
          <a:prstGeom prst="roundRect">
            <a:avLst>
              <a:gd name="adj" fmla="val 16667"/>
            </a:avLst>
          </a:prstGeom>
          <a:solidFill>
            <a:srgbClr val="DDEAF6"/>
          </a:solidFill>
          <a:ln w="12700" cap="flat" cmpd="sng">
            <a:solidFill>
              <a:srgbClr val="42719B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UNIQUE DANS L’EST: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La profession ayant la </a:t>
            </a:r>
            <a:r>
              <a:rPr lang="en-US" sz="2000" b="1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troisième plus forte demande totale </a:t>
            </a:r>
            <a:r>
              <a:rPr lang="en-US" sz="16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de travailleurs francophones dans l’Est est, </a:t>
            </a:r>
            <a:r>
              <a:rPr lang="en-US" sz="1600" i="1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Superviseur des service à la clientèle et de l’information,(CNP 6314) </a:t>
            </a:r>
            <a:r>
              <a:rPr lang="en-US" sz="16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soit </a:t>
            </a:r>
            <a:r>
              <a:rPr lang="en-US" sz="2000" b="1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8%</a:t>
            </a:r>
            <a:r>
              <a:rPr lang="en-US" sz="20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, </a:t>
            </a:r>
            <a:r>
              <a:rPr lang="en-US" sz="16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comparativement à </a:t>
            </a:r>
            <a:r>
              <a:rPr lang="en-US" sz="1600" b="1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&lt;0.5%</a:t>
            </a:r>
            <a:r>
              <a:rPr lang="en-US" sz="16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dans le Nord ainsi que le C-S-O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6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La profession ayant la </a:t>
            </a:r>
            <a:r>
              <a:rPr lang="en-US" sz="2000" b="1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quatrième plus forte demande totale </a:t>
            </a:r>
            <a:r>
              <a:rPr lang="en-US" sz="16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est </a:t>
            </a:r>
            <a:r>
              <a:rPr lang="en-US" sz="1600" i="1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Conducteurs d’autobus, métro et autres services de transports en commun (CNP 7152)</a:t>
            </a:r>
            <a:r>
              <a:rPr lang="en-US" sz="16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soit </a:t>
            </a:r>
            <a:r>
              <a:rPr lang="en-US" sz="2000" b="1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5%, </a:t>
            </a:r>
            <a:r>
              <a:rPr lang="en-US" sz="16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comparativement </a:t>
            </a:r>
            <a:r>
              <a:rPr lang="en-US" sz="1600" i="1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à</a:t>
            </a:r>
            <a:r>
              <a:rPr lang="en-US" sz="16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-US" sz="1600" b="1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&lt;0.5% </a:t>
            </a:r>
            <a:r>
              <a:rPr lang="en-US" sz="16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dans le Nord ainsi que le C-S-O</a:t>
            </a:r>
            <a:endParaRPr/>
          </a:p>
        </p:txBody>
      </p:sp>
      <p:cxnSp>
        <p:nvCxnSpPr>
          <p:cNvPr id="425" name="Shape 425"/>
          <p:cNvCxnSpPr>
            <a:stCxn id="422" idx="3"/>
            <a:endCxn id="423" idx="1"/>
          </p:cNvCxnSpPr>
          <p:nvPr/>
        </p:nvCxnSpPr>
        <p:spPr>
          <a:xfrm rot="10800000" flipH="1">
            <a:off x="2987087" y="1610001"/>
            <a:ext cx="2070900" cy="1398900"/>
          </a:xfrm>
          <a:prstGeom prst="straightConnector1">
            <a:avLst/>
          </a:prstGeom>
          <a:noFill/>
          <a:ln w="57150" cap="flat" cmpd="sng">
            <a:solidFill>
              <a:schemeClr val="accent4"/>
            </a:solidFill>
            <a:prstDash val="solid"/>
            <a:miter lim="800000"/>
            <a:headEnd type="none" w="sm" len="sm"/>
            <a:tailEnd type="triangle" w="med" len="med"/>
          </a:ln>
        </p:spPr>
      </p:cxnSp>
      <p:cxnSp>
        <p:nvCxnSpPr>
          <p:cNvPr id="426" name="Shape 426"/>
          <p:cNvCxnSpPr>
            <a:stCxn id="422" idx="3"/>
            <a:endCxn id="424" idx="1"/>
          </p:cNvCxnSpPr>
          <p:nvPr/>
        </p:nvCxnSpPr>
        <p:spPr>
          <a:xfrm>
            <a:off x="2987087" y="3008901"/>
            <a:ext cx="2070900" cy="1308000"/>
          </a:xfrm>
          <a:prstGeom prst="straightConnector1">
            <a:avLst/>
          </a:prstGeom>
          <a:noFill/>
          <a:ln w="57150" cap="flat" cmpd="sng">
            <a:solidFill>
              <a:schemeClr val="accent4"/>
            </a:solidFill>
            <a:prstDash val="solid"/>
            <a:miter lim="800000"/>
            <a:headEnd type="none" w="sm" len="sm"/>
            <a:tailEnd type="triangle" w="med" len="med"/>
          </a:ln>
        </p:spPr>
      </p:cxnSp>
      <p:sp>
        <p:nvSpPr>
          <p:cNvPr id="427" name="Shape 427"/>
          <p:cNvSpPr txBox="1"/>
          <p:nvPr/>
        </p:nvSpPr>
        <p:spPr>
          <a:xfrm>
            <a:off x="0" y="6596390"/>
            <a:ext cx="11936627" cy="2616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Source: Author’s calculations based on LMI report prepared for NPI by A. Bell of the Workforce Development Board (Peterborough) </a:t>
            </a:r>
            <a:endParaRPr/>
          </a:p>
        </p:txBody>
      </p:sp>
      <p:sp>
        <p:nvSpPr>
          <p:cNvPr id="428" name="Shape 428"/>
          <p:cNvSpPr txBox="1"/>
          <p:nvPr/>
        </p:nvSpPr>
        <p:spPr>
          <a:xfrm>
            <a:off x="111863" y="141850"/>
            <a:ext cx="11712900" cy="69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>
                <a:solidFill>
                  <a:srgbClr val="2E75B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Analyse du marché du travail: </a:t>
            </a:r>
            <a:r>
              <a:rPr lang="en-US" sz="2800">
                <a:solidFill>
                  <a:srgbClr val="2E75B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Demande d’occupation par région</a:t>
            </a:r>
            <a:endParaRPr sz="2400" b="0" i="0" u="none" strike="noStrike" cap="none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3" name="Shape 433"/>
          <p:cNvSpPr/>
          <p:nvPr/>
        </p:nvSpPr>
        <p:spPr>
          <a:xfrm>
            <a:off x="4924166" y="1506228"/>
            <a:ext cx="5979808" cy="1214064"/>
          </a:xfrm>
          <a:prstGeom prst="roundRect">
            <a:avLst>
              <a:gd name="adj" fmla="val 16667"/>
            </a:avLst>
          </a:prstGeom>
          <a:solidFill>
            <a:srgbClr val="DDEAF6"/>
          </a:solidFill>
          <a:ln w="12700" cap="flat" cmpd="sng">
            <a:solidFill>
              <a:srgbClr val="42719B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La profession ayant la </a:t>
            </a:r>
            <a:r>
              <a:rPr lang="en-US" sz="2000" b="1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deuxième plus forte demande totale </a:t>
            </a:r>
            <a:r>
              <a:rPr lang="en-US" sz="16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de travailleurs francophones dans le C-S-O est </a:t>
            </a:r>
            <a:r>
              <a:rPr lang="en-US" sz="1600" i="1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Vendeurs/Vendeuses - commerce au détail (CNP 6421) </a:t>
            </a:r>
            <a:r>
              <a:rPr lang="en-US" sz="16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à </a:t>
            </a:r>
            <a:r>
              <a:rPr lang="en-US" sz="2000" b="1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11%</a:t>
            </a:r>
            <a:endParaRPr sz="20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434" name="Shape 434"/>
          <p:cNvSpPr/>
          <p:nvPr/>
        </p:nvSpPr>
        <p:spPr>
          <a:xfrm>
            <a:off x="4946821" y="2978003"/>
            <a:ext cx="5929976" cy="2059895"/>
          </a:xfrm>
          <a:prstGeom prst="roundRect">
            <a:avLst>
              <a:gd name="adj" fmla="val 16667"/>
            </a:avLst>
          </a:prstGeom>
          <a:solidFill>
            <a:srgbClr val="DDEAF6"/>
          </a:solidFill>
          <a:ln w="12700" cap="flat" cmpd="sng">
            <a:solidFill>
              <a:srgbClr val="42719B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UNIQUE DANS LE C-S-O: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La profession ayant la </a:t>
            </a:r>
            <a:r>
              <a:rPr lang="en-US" sz="2000" b="1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troisième plus forte demande totale </a:t>
            </a:r>
            <a:r>
              <a:rPr lang="en-US" sz="16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de travailleurs francophones dans le C-S-O est, </a:t>
            </a:r>
            <a:r>
              <a:rPr lang="en-US" sz="1600" i="1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Directeur de publicité, marketing et relations publiques, (NOC 0124) </a:t>
            </a:r>
            <a:r>
              <a:rPr lang="en-US" sz="16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soit </a:t>
            </a:r>
            <a:r>
              <a:rPr lang="en-US" sz="2000" b="1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4%</a:t>
            </a:r>
            <a:r>
              <a:rPr lang="en-US" sz="16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, comparativement à </a:t>
            </a:r>
            <a:r>
              <a:rPr lang="en-US" sz="1800" b="1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1%</a:t>
            </a:r>
            <a:r>
              <a:rPr lang="en-US" sz="16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dans le Nord et l’Est</a:t>
            </a:r>
            <a:endParaRPr sz="20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cxnSp>
        <p:nvCxnSpPr>
          <p:cNvPr id="435" name="Shape 435"/>
          <p:cNvCxnSpPr>
            <a:stCxn id="436" idx="3"/>
            <a:endCxn id="433" idx="1"/>
          </p:cNvCxnSpPr>
          <p:nvPr/>
        </p:nvCxnSpPr>
        <p:spPr>
          <a:xfrm rot="10800000" flipH="1">
            <a:off x="3067087" y="2113401"/>
            <a:ext cx="1857000" cy="960900"/>
          </a:xfrm>
          <a:prstGeom prst="straightConnector1">
            <a:avLst/>
          </a:prstGeom>
          <a:noFill/>
          <a:ln w="57150" cap="flat" cmpd="sng">
            <a:solidFill>
              <a:schemeClr val="accent4"/>
            </a:solidFill>
            <a:prstDash val="solid"/>
            <a:miter lim="800000"/>
            <a:headEnd type="none" w="sm" len="sm"/>
            <a:tailEnd type="triangle" w="med" len="med"/>
          </a:ln>
        </p:spPr>
      </p:cxnSp>
      <p:cxnSp>
        <p:nvCxnSpPr>
          <p:cNvPr id="437" name="Shape 437"/>
          <p:cNvCxnSpPr>
            <a:endCxn id="434" idx="1"/>
          </p:cNvCxnSpPr>
          <p:nvPr/>
        </p:nvCxnSpPr>
        <p:spPr>
          <a:xfrm>
            <a:off x="3067021" y="3146050"/>
            <a:ext cx="1879800" cy="861900"/>
          </a:xfrm>
          <a:prstGeom prst="straightConnector1">
            <a:avLst/>
          </a:prstGeom>
          <a:noFill/>
          <a:ln w="57150" cap="flat" cmpd="sng">
            <a:solidFill>
              <a:schemeClr val="accent4"/>
            </a:solidFill>
            <a:prstDash val="solid"/>
            <a:miter lim="800000"/>
            <a:headEnd type="none" w="sm" len="sm"/>
            <a:tailEnd type="triangle" w="med" len="med"/>
          </a:ln>
        </p:spPr>
      </p:cxnSp>
      <p:sp>
        <p:nvSpPr>
          <p:cNvPr id="438" name="Shape 438"/>
          <p:cNvSpPr txBox="1"/>
          <p:nvPr/>
        </p:nvSpPr>
        <p:spPr>
          <a:xfrm>
            <a:off x="0" y="6635719"/>
            <a:ext cx="11936627" cy="2616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Source: Author’s calculations based on LMI report prepared for NPI by A. Bell of the Workforce Development Board (Peterborough) </a:t>
            </a:r>
            <a:endParaRPr/>
          </a:p>
        </p:txBody>
      </p:sp>
      <p:sp>
        <p:nvSpPr>
          <p:cNvPr id="439" name="Shape 439"/>
          <p:cNvSpPr txBox="1"/>
          <p:nvPr/>
        </p:nvSpPr>
        <p:spPr>
          <a:xfrm>
            <a:off x="111863" y="141850"/>
            <a:ext cx="11712900" cy="69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>
                <a:solidFill>
                  <a:srgbClr val="2E75B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Analyse du marché du travail: </a:t>
            </a:r>
            <a:r>
              <a:rPr lang="en-US" sz="2800">
                <a:solidFill>
                  <a:srgbClr val="2E75B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Demande d’occupation par région</a:t>
            </a:r>
            <a:endParaRPr sz="2400" b="0" i="0" u="none" strike="noStrike" cap="none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436" name="Shape 436"/>
          <p:cNvSpPr txBox="1"/>
          <p:nvPr/>
        </p:nvSpPr>
        <p:spPr>
          <a:xfrm>
            <a:off x="744187" y="2720301"/>
            <a:ext cx="2322900" cy="708000"/>
          </a:xfrm>
          <a:prstGeom prst="rect">
            <a:avLst/>
          </a:prstGeom>
          <a:solidFill>
            <a:srgbClr val="FFF2CC"/>
          </a:solidFill>
          <a:ln w="76200" cap="flat" cmpd="sng">
            <a:solidFill>
              <a:schemeClr val="accent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1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C-S-O</a:t>
            </a:r>
            <a:endParaRPr/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4" name="Shape 444"/>
          <p:cNvSpPr txBox="1"/>
          <p:nvPr/>
        </p:nvSpPr>
        <p:spPr>
          <a:xfrm>
            <a:off x="1403050" y="88325"/>
            <a:ext cx="9130500" cy="61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>
                <a:solidFill>
                  <a:srgbClr val="2E75B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Analyse du marché du travail: </a:t>
            </a:r>
            <a:r>
              <a:rPr lang="en-US" sz="2800">
                <a:solidFill>
                  <a:srgbClr val="2E75B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Analyse de l’industrie</a:t>
            </a:r>
            <a:endParaRPr sz="2800" b="1">
              <a:solidFill>
                <a:srgbClr val="2E75B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457200" marR="0" lvl="1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 b="0" i="0" u="none" strike="noStrike" cap="none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800100" marR="0" lvl="1" indent="-1905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endParaRPr sz="2400" b="0" i="0" u="none" strike="noStrike" cap="none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800100" marR="0" lvl="1" indent="-1905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endParaRPr sz="2400" b="0" i="0" u="none" strike="noStrike" cap="none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800100" marR="0" lvl="1" indent="-1905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endParaRPr sz="2400" b="0" i="0" u="none" strike="noStrike" cap="none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445" name="Shape 445"/>
          <p:cNvSpPr txBox="1"/>
          <p:nvPr/>
        </p:nvSpPr>
        <p:spPr>
          <a:xfrm>
            <a:off x="681000" y="1122250"/>
            <a:ext cx="10830000" cy="7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% des offres d’emploi </a:t>
            </a:r>
            <a:r>
              <a:rPr lang="en-US" sz="20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par région dans les industries ayant une </a:t>
            </a:r>
            <a:r>
              <a:rPr lang="en-US" sz="2000" b="1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fraction moyenne élevée de la demande </a:t>
            </a:r>
            <a:r>
              <a:rPr lang="en-US" sz="20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de francophones dans les </a:t>
            </a:r>
            <a:r>
              <a:rPr lang="en-US" sz="2000" b="1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3 régions</a:t>
            </a:r>
            <a:r>
              <a:rPr lang="en-US" sz="20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: 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Palatino Linotype"/>
              <a:ea typeface="Palatino Linotype"/>
              <a:cs typeface="Palatino Linotype"/>
              <a:sym typeface="Palatino Linotype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Palatino Linotype"/>
              <a:ea typeface="Palatino Linotype"/>
              <a:cs typeface="Palatino Linotype"/>
              <a:sym typeface="Palatino Linotype"/>
            </a:endParaRPr>
          </a:p>
        </p:txBody>
      </p:sp>
      <p:graphicFrame>
        <p:nvGraphicFramePr>
          <p:cNvPr id="446" name="Shape 446"/>
          <p:cNvGraphicFramePr/>
          <p:nvPr/>
        </p:nvGraphicFramePr>
        <p:xfrm>
          <a:off x="624348" y="1978029"/>
          <a:ext cx="10943325" cy="3403963"/>
        </p:xfrm>
        <a:graphic>
          <a:graphicData uri="http://schemas.openxmlformats.org/drawingml/2006/table">
            <a:tbl>
              <a:tblPr firstRow="1" firstCol="1" bandRow="1">
                <a:noFill/>
                <a:tableStyleId>{10B00A3E-9682-4DBE-AAAD-ADFD82780048}</a:tableStyleId>
              </a:tblPr>
              <a:tblGrid>
                <a:gridCol w="78953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717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4222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3407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43262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 u="none" strike="noStrike" cap="none">
                          <a:solidFill>
                            <a:schemeClr val="accent4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Industr</a:t>
                      </a:r>
                      <a:r>
                        <a:rPr lang="en-US" sz="2000">
                          <a:solidFill>
                            <a:schemeClr val="accent4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ie</a:t>
                      </a:r>
                      <a:endParaRPr sz="2000" u="none" strike="noStrike" cap="none">
                        <a:solidFill>
                          <a:schemeClr val="accent4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68575" marR="68575" marT="0" marB="0" anchor="b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 u="none" strike="noStrike" cap="none">
                          <a:solidFill>
                            <a:schemeClr val="accent4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Est</a:t>
                      </a:r>
                      <a:endParaRPr sz="2000" u="none" strike="noStrike" cap="none">
                        <a:solidFill>
                          <a:schemeClr val="accent4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68575" marR="68575" marT="0" marB="0" anchor="b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 u="none" strike="noStrike" cap="none">
                          <a:solidFill>
                            <a:schemeClr val="accent4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Nor</a:t>
                      </a:r>
                      <a:r>
                        <a:rPr lang="en-US" sz="2000">
                          <a:solidFill>
                            <a:schemeClr val="accent4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d</a:t>
                      </a:r>
                      <a:endParaRPr sz="2000" u="none" strike="noStrike" cap="none">
                        <a:solidFill>
                          <a:schemeClr val="accent4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68575" marR="68575" marT="0" marB="0" anchor="b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 u="none" strike="noStrike" cap="none">
                          <a:solidFill>
                            <a:schemeClr val="accent4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C-S-</a:t>
                      </a:r>
                      <a:r>
                        <a:rPr lang="en-US" sz="2000">
                          <a:solidFill>
                            <a:schemeClr val="accent4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O</a:t>
                      </a:r>
                      <a:endParaRPr/>
                    </a:p>
                  </a:txBody>
                  <a:tcPr marL="68575" marR="68575" marT="0" marB="0" anchor="b">
                    <a:solidFill>
                      <a:schemeClr val="accent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208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Services de soutien aux entreprises</a:t>
                      </a:r>
                      <a:endParaRPr sz="2000" u="none" strike="noStrike" cap="none"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68575" marR="68575" marT="0" marB="0" anchor="b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b="0" u="none" strike="noStrike" cap="none">
                          <a:solidFill>
                            <a:schemeClr val="dk1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1%</a:t>
                      </a:r>
                      <a:endParaRPr sz="1800" b="0" u="none" strike="noStrike" cap="none">
                        <a:solidFill>
                          <a:schemeClr val="dk1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68575" marR="68575" marT="0" marB="0" anchor="b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b="0" u="none" strike="noStrike" cap="none">
                          <a:solidFill>
                            <a:schemeClr val="dk1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2%</a:t>
                      </a:r>
                      <a:endParaRPr sz="1800" b="0" u="none" strike="noStrike" cap="none">
                        <a:solidFill>
                          <a:schemeClr val="dk1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68575" marR="68575" marT="0" marB="0" anchor="b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b="0" u="none" strike="noStrike" cap="none">
                          <a:solidFill>
                            <a:schemeClr val="dk1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3%</a:t>
                      </a:r>
                      <a:endParaRPr sz="1800" b="0" u="none" strike="noStrike" cap="none">
                        <a:solidFill>
                          <a:schemeClr val="dk1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68575" marR="68575" marT="0" marB="0" anchor="b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208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Intermédiation de dépôts et de crédit</a:t>
                      </a:r>
                      <a:endParaRPr sz="2000" u="none" strike="noStrike" cap="none"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68575" marR="68575" marT="0" marB="0" anchor="b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b="0" u="none" strike="noStrike" cap="none">
                          <a:solidFill>
                            <a:schemeClr val="dk1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7%</a:t>
                      </a:r>
                      <a:endParaRPr sz="1800" b="0" u="none" strike="noStrike" cap="none">
                        <a:solidFill>
                          <a:schemeClr val="dk1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68575" marR="68575" marT="0" marB="0" anchor="b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b="0" u="none" strike="noStrike" cap="none">
                          <a:solidFill>
                            <a:schemeClr val="dk1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3%</a:t>
                      </a:r>
                      <a:endParaRPr sz="1800" b="0" u="none" strike="noStrike" cap="none">
                        <a:solidFill>
                          <a:schemeClr val="dk1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68575" marR="68575" marT="0" marB="0" anchor="b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b="0" u="none" strike="noStrike" cap="none">
                          <a:solidFill>
                            <a:schemeClr val="dk1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4%</a:t>
                      </a:r>
                      <a:endParaRPr sz="1800" b="0" u="none" strike="noStrike" cap="none">
                        <a:solidFill>
                          <a:schemeClr val="dk1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68575" marR="68575" marT="0" marB="0" anchor="b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208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Hôpitaux médicaux et chirurgicaux</a:t>
                      </a:r>
                      <a:endParaRPr sz="2000" u="none" strike="noStrike" cap="none"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68575" marR="68575" marT="0" marB="0" anchor="b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b="0" u="none" strike="noStrike" cap="none">
                          <a:solidFill>
                            <a:schemeClr val="dk1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1%</a:t>
                      </a:r>
                      <a:endParaRPr sz="1800" b="0" u="none" strike="noStrike" cap="none">
                        <a:solidFill>
                          <a:schemeClr val="dk1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68575" marR="68575" marT="0" marB="0" anchor="b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b="0" u="none" strike="noStrike" cap="none">
                          <a:solidFill>
                            <a:schemeClr val="dk1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5%</a:t>
                      </a:r>
                      <a:endParaRPr sz="1800" b="0" u="none" strike="noStrike" cap="none">
                        <a:solidFill>
                          <a:schemeClr val="dk1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68575" marR="68575" marT="0" marB="0" anchor="b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b="0" u="none" strike="noStrike" cap="none">
                          <a:solidFill>
                            <a:schemeClr val="dk1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2%</a:t>
                      </a:r>
                      <a:endParaRPr sz="1800" b="0" u="none" strike="noStrike" cap="none">
                        <a:solidFill>
                          <a:schemeClr val="dk1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68575" marR="68575" marT="0" marB="0" anchor="b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208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Services de soins à domicile</a:t>
                      </a:r>
                      <a:endParaRPr sz="2000" u="none" strike="noStrike" cap="none"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68575" marR="68575" marT="0" marB="0" anchor="b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b="0" u="none" strike="noStrike" cap="none">
                          <a:solidFill>
                            <a:schemeClr val="dk1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9%</a:t>
                      </a:r>
                      <a:endParaRPr sz="1800" b="0" u="none" strike="noStrike" cap="none">
                        <a:solidFill>
                          <a:schemeClr val="dk1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68575" marR="68575" marT="0" marB="0" anchor="b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b="0" u="none" strike="noStrike" cap="none">
                          <a:solidFill>
                            <a:schemeClr val="dk1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1%</a:t>
                      </a:r>
                      <a:endParaRPr sz="1800" b="0" u="none" strike="noStrike" cap="none">
                        <a:solidFill>
                          <a:schemeClr val="dk1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68575" marR="68575" marT="0" marB="0" anchor="b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b="0" u="none" strike="noStrike" cap="none">
                          <a:solidFill>
                            <a:schemeClr val="dk1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2%</a:t>
                      </a:r>
                      <a:endParaRPr sz="1800" b="0" u="none" strike="noStrike" cap="none">
                        <a:solidFill>
                          <a:schemeClr val="dk1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68575" marR="68575" marT="0" marB="0" anchor="b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208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Services individuels et familiaux</a:t>
                      </a:r>
                      <a:endParaRPr sz="2000" u="none" strike="noStrike" cap="none"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68575" marR="68575" marT="0" marB="0" anchor="b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b="0" u="none" strike="noStrike" cap="none">
                          <a:solidFill>
                            <a:schemeClr val="dk1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1%</a:t>
                      </a:r>
                      <a:endParaRPr sz="1800" b="0" u="none" strike="noStrike" cap="none">
                        <a:solidFill>
                          <a:schemeClr val="dk1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68575" marR="68575" marT="0" marB="0" anchor="b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b="0" u="none" strike="noStrike" cap="none">
                          <a:solidFill>
                            <a:schemeClr val="dk1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4%</a:t>
                      </a:r>
                      <a:endParaRPr sz="1800" b="0" u="none" strike="noStrike" cap="none">
                        <a:solidFill>
                          <a:schemeClr val="dk1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68575" marR="68575" marT="0" marB="0" anchor="b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b="0" u="none" strike="noStrike" cap="none">
                          <a:solidFill>
                            <a:schemeClr val="dk1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1%</a:t>
                      </a:r>
                      <a:endParaRPr sz="1800" b="0" u="none" strike="noStrike" cap="none">
                        <a:solidFill>
                          <a:schemeClr val="dk1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68575" marR="68575" marT="0" marB="0" anchor="b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622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Gestion de sociétés et d'entreprises</a:t>
                      </a:r>
                      <a:endParaRPr sz="2000" u="none" strike="noStrike" cap="none"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68575" marR="68575" marT="0" marB="0" anchor="b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b="0" u="none" strike="noStrike" cap="none">
                          <a:solidFill>
                            <a:schemeClr val="dk1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3%</a:t>
                      </a:r>
                      <a:endParaRPr sz="1800" b="0" u="none" strike="noStrike" cap="none">
                        <a:solidFill>
                          <a:schemeClr val="dk1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68575" marR="68575" marT="0" marB="0" anchor="b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b="0" u="none" strike="noStrike" cap="none">
                          <a:solidFill>
                            <a:schemeClr val="dk1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7%</a:t>
                      </a:r>
                      <a:endParaRPr sz="1800" b="0" u="none" strike="noStrike" cap="none">
                        <a:solidFill>
                          <a:schemeClr val="dk1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68575" marR="68575" marT="0" marB="0" anchor="b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b="0" u="none" strike="noStrike" cap="none">
                          <a:solidFill>
                            <a:schemeClr val="dk1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3%</a:t>
                      </a:r>
                      <a:endParaRPr sz="1800" b="0" u="none" strike="noStrike" cap="none">
                        <a:solidFill>
                          <a:schemeClr val="dk1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68575" marR="68575" marT="0" marB="0" anchor="b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343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Services de conseils en gestion et de conseils scientifiques et techniques</a:t>
                      </a:r>
                      <a:endParaRPr sz="2000" u="none" strike="noStrike" cap="none"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68575" marR="68575" marT="0" marB="0" anchor="b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b="0" u="none" strike="noStrike" cap="none">
                          <a:solidFill>
                            <a:schemeClr val="dk1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2%</a:t>
                      </a:r>
                      <a:endParaRPr sz="1800" b="0" u="none" strike="noStrike" cap="none">
                        <a:solidFill>
                          <a:schemeClr val="dk1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68575" marR="68575" marT="0" marB="0" anchor="b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b="0" u="none" strike="noStrike" cap="none">
                          <a:solidFill>
                            <a:schemeClr val="dk1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4%</a:t>
                      </a:r>
                      <a:endParaRPr sz="1800" b="0" u="none" strike="noStrike" cap="none">
                        <a:solidFill>
                          <a:schemeClr val="dk1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68575" marR="68575" marT="0" marB="0" anchor="b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b="0" u="none" strike="noStrike" cap="none">
                          <a:solidFill>
                            <a:schemeClr val="dk1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2%</a:t>
                      </a:r>
                      <a:endParaRPr sz="1800" b="0" u="none" strike="noStrike" cap="none">
                        <a:solidFill>
                          <a:schemeClr val="dk1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68575" marR="68575" marT="0" marB="0" anchor="b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208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Autres entreprises de télécommunications</a:t>
                      </a:r>
                      <a:endParaRPr sz="2000" u="none" strike="noStrike" cap="none"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68575" marR="68575" marT="0" marB="0" anchor="b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b="0" u="none" strike="noStrike" cap="none">
                          <a:solidFill>
                            <a:schemeClr val="dk1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3%</a:t>
                      </a:r>
                      <a:endParaRPr sz="1800" b="0" u="none" strike="noStrike" cap="none">
                        <a:solidFill>
                          <a:schemeClr val="dk1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68575" marR="68575" marT="0" marB="0" anchor="b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b="0" u="none" strike="noStrike" cap="none">
                          <a:solidFill>
                            <a:schemeClr val="dk1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5%</a:t>
                      </a:r>
                      <a:endParaRPr sz="1800" b="0" u="none" strike="noStrike" cap="none">
                        <a:solidFill>
                          <a:schemeClr val="dk1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68575" marR="68575" marT="0" marB="0" anchor="b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b="0" u="none" strike="noStrike" cap="none">
                          <a:solidFill>
                            <a:schemeClr val="dk1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7%</a:t>
                      </a:r>
                      <a:endParaRPr sz="1800" b="0" u="none" strike="noStrike" cap="none">
                        <a:solidFill>
                          <a:schemeClr val="dk1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68575" marR="68575" marT="0" marB="0" anchor="b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sp>
        <p:nvSpPr>
          <p:cNvPr id="447" name="Shape 447"/>
          <p:cNvSpPr txBox="1"/>
          <p:nvPr/>
        </p:nvSpPr>
        <p:spPr>
          <a:xfrm>
            <a:off x="0" y="6635719"/>
            <a:ext cx="11936627" cy="2616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Source: LMI report prepared for NPI by A. Bell of the Workforce Development Board (Peterborough) </a:t>
            </a:r>
            <a:endParaRPr/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2" name="Shape 452"/>
          <p:cNvSpPr txBox="1"/>
          <p:nvPr/>
        </p:nvSpPr>
        <p:spPr>
          <a:xfrm>
            <a:off x="1230300" y="796375"/>
            <a:ext cx="9731400" cy="708000"/>
          </a:xfrm>
          <a:prstGeom prst="rect">
            <a:avLst/>
          </a:prstGeom>
          <a:solidFill>
            <a:srgbClr val="DDEAF6"/>
          </a:solidFill>
          <a:ln w="7620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1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Nord de l’Ontario: </a:t>
            </a:r>
            <a:r>
              <a:rPr lang="en-US" sz="4000" b="1">
                <a:solidFill>
                  <a:schemeClr val="accent4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Unique dans le Nord</a:t>
            </a:r>
            <a:endParaRPr sz="4000" b="1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453" name="Shape 453"/>
          <p:cNvSpPr txBox="1"/>
          <p:nvPr/>
        </p:nvSpPr>
        <p:spPr>
          <a:xfrm>
            <a:off x="1530749" y="1746346"/>
            <a:ext cx="9399600" cy="4647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400" b="1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10% </a:t>
            </a:r>
            <a:r>
              <a:rPr lang="en-US" sz="2000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des </a:t>
            </a:r>
            <a:r>
              <a:rPr lang="en-US" sz="2000" dirty="0" err="1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offres</a:t>
            </a:r>
            <a:r>
              <a:rPr lang="en-US" sz="2000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d’emploi francophones dans le Nord </a:t>
            </a:r>
            <a:r>
              <a:rPr lang="en-US" sz="2000" dirty="0" err="1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sont</a:t>
            </a:r>
            <a:r>
              <a:rPr lang="en-US" sz="2000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dans</a:t>
            </a:r>
            <a:r>
              <a:rPr lang="en-US" sz="2400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-US" sz="2400" b="1" i="1" u="sng" dirty="0" err="1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L’industrie</a:t>
            </a:r>
            <a:r>
              <a:rPr lang="en-US" sz="2400" b="1" i="1" u="sng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de la </a:t>
            </a:r>
            <a:r>
              <a:rPr lang="en-US" sz="2400" b="1" i="1" u="sng" dirty="0" err="1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scierie</a:t>
            </a:r>
            <a:r>
              <a:rPr lang="en-US" sz="2400" b="1" i="1" u="sng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et de la </a:t>
            </a:r>
            <a:r>
              <a:rPr lang="en-US" sz="2400" b="1" i="1" u="sng" dirty="0" err="1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préservation</a:t>
            </a:r>
            <a:r>
              <a:rPr lang="en-US" sz="2400" b="1" i="1" u="sng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du </a:t>
            </a:r>
            <a:r>
              <a:rPr lang="en-US" sz="2400" b="1" i="1" u="sng" dirty="0" err="1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bois</a:t>
            </a:r>
            <a:endParaRPr dirty="0"/>
          </a:p>
          <a:p>
            <a:pPr marL="285750" marR="0" lvl="0" indent="-158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endParaRPr sz="2000" b="1" dirty="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400" b="1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3% </a:t>
            </a:r>
            <a:r>
              <a:rPr lang="en-US" sz="2000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des </a:t>
            </a:r>
            <a:r>
              <a:rPr lang="en-US" sz="2000" dirty="0" err="1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offres</a:t>
            </a:r>
            <a:r>
              <a:rPr lang="en-US" sz="2000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d’emploi francophones dans le Nord </a:t>
            </a:r>
            <a:r>
              <a:rPr lang="en-US" sz="2000" dirty="0" err="1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sont</a:t>
            </a:r>
            <a:r>
              <a:rPr lang="en-US" sz="2000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dans</a:t>
            </a:r>
            <a:r>
              <a:rPr lang="en-US" sz="2400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-US" sz="2000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-US" sz="2400" b="1" i="1" u="sng" dirty="0" err="1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L’industrie</a:t>
            </a:r>
            <a:r>
              <a:rPr lang="en-US" sz="2400" b="1" i="1" u="sng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-US" sz="2400" b="1" i="1" u="sng" dirty="0" err="1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d’alimentation</a:t>
            </a:r>
            <a:r>
              <a:rPr lang="en-US" sz="2400" b="1" i="1" u="sng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-US" sz="2400" b="1" i="1" u="sng" dirty="0" err="1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spécialisée</a:t>
            </a:r>
            <a:endParaRPr sz="2400" u="sng" dirty="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285750" marR="0" lvl="0" indent="-158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endParaRPr sz="2000" b="1" dirty="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400" b="1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2% </a:t>
            </a:r>
            <a:r>
              <a:rPr lang="en-US" sz="2000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des </a:t>
            </a:r>
            <a:r>
              <a:rPr lang="en-US" sz="2000" dirty="0" err="1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offres</a:t>
            </a:r>
            <a:r>
              <a:rPr lang="en-US" sz="2000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d’emploi francophones dans le Nord </a:t>
            </a:r>
            <a:r>
              <a:rPr lang="en-US" sz="2000" dirty="0" err="1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sont</a:t>
            </a:r>
            <a:r>
              <a:rPr lang="en-US" sz="2000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dans</a:t>
            </a:r>
            <a:r>
              <a:rPr lang="en-US" sz="2400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-US" sz="2000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-US" sz="2400" b="1" i="1" u="sng" dirty="0" err="1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L’industrie</a:t>
            </a:r>
            <a:r>
              <a:rPr lang="en-US" sz="2400" b="1" i="1" u="sng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des </a:t>
            </a:r>
            <a:r>
              <a:rPr lang="en-US" sz="2400" b="1" i="1" u="sng" dirty="0" err="1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usines</a:t>
            </a:r>
            <a:r>
              <a:rPr lang="en-US" sz="2400" b="1" i="1" u="sng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de </a:t>
            </a:r>
            <a:r>
              <a:rPr lang="en-US" sz="2400" b="1" i="1" u="sng" dirty="0" err="1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pâtes</a:t>
            </a:r>
            <a:r>
              <a:rPr lang="en-US" sz="2400" b="1" i="1" u="sng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et papiers</a:t>
            </a:r>
            <a:endParaRPr sz="2400" b="1" i="1" u="sng" dirty="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285750" marR="0" lvl="0" indent="-158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endParaRPr sz="2000" b="1" dirty="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400" b="1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2% </a:t>
            </a:r>
            <a:r>
              <a:rPr lang="en-US" sz="2000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des </a:t>
            </a:r>
            <a:r>
              <a:rPr lang="en-US" sz="2000" dirty="0" err="1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offres</a:t>
            </a:r>
            <a:r>
              <a:rPr lang="en-US" sz="2000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d’emploi francophones dans le Nord </a:t>
            </a:r>
            <a:r>
              <a:rPr lang="en-US" sz="2000" dirty="0" err="1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sont</a:t>
            </a:r>
            <a:r>
              <a:rPr lang="en-US" sz="2000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dans</a:t>
            </a:r>
            <a:r>
              <a:rPr lang="en-US" sz="2400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-US" sz="2000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-US" sz="2400" b="1" i="1" u="sng" dirty="0" err="1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L'industrie</a:t>
            </a:r>
            <a:r>
              <a:rPr lang="en-US" sz="2400" b="1" i="1" u="sng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des services </a:t>
            </a:r>
            <a:r>
              <a:rPr lang="en-US" sz="2400" b="1" i="1" u="sng" dirty="0" err="1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d'enquête</a:t>
            </a:r>
            <a:r>
              <a:rPr lang="en-US" sz="2400" b="1" i="1" u="sng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et de </a:t>
            </a:r>
            <a:r>
              <a:rPr lang="en-US" sz="2400" b="1" i="1" u="sng" dirty="0" err="1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sécurité</a:t>
            </a:r>
            <a:endParaRPr sz="2000" b="1" u="sng" dirty="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285750" marR="0" lvl="0" indent="-1714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1" dirty="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454" name="Shape 454"/>
          <p:cNvSpPr txBox="1"/>
          <p:nvPr/>
        </p:nvSpPr>
        <p:spPr>
          <a:xfrm>
            <a:off x="0" y="6635719"/>
            <a:ext cx="11936627" cy="2616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Source: LMI report prepared for NPI by A. Bell of the Workforce Development Board (Peterborough) </a:t>
            </a:r>
            <a:endParaRPr/>
          </a:p>
        </p:txBody>
      </p:sp>
      <p:sp>
        <p:nvSpPr>
          <p:cNvPr id="455" name="Shape 455"/>
          <p:cNvSpPr txBox="1"/>
          <p:nvPr/>
        </p:nvSpPr>
        <p:spPr>
          <a:xfrm>
            <a:off x="1530750" y="119875"/>
            <a:ext cx="9130500" cy="61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>
                <a:solidFill>
                  <a:srgbClr val="2E75B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Analyse du marché du travail: </a:t>
            </a:r>
            <a:r>
              <a:rPr lang="en-US" sz="2800">
                <a:solidFill>
                  <a:srgbClr val="2E75B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Analyse de l’industrie</a:t>
            </a:r>
            <a:endParaRPr sz="2400" b="0" i="0" u="none" strike="noStrike" cap="none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" name="Shape 460"/>
          <p:cNvSpPr txBox="1"/>
          <p:nvPr/>
        </p:nvSpPr>
        <p:spPr>
          <a:xfrm>
            <a:off x="0" y="6635719"/>
            <a:ext cx="11936627" cy="2616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Source: LMI report prepared for NPI by A. Bell of the Workforce Development Board (Peterborough) </a:t>
            </a:r>
            <a:endParaRPr/>
          </a:p>
        </p:txBody>
      </p:sp>
      <p:sp>
        <p:nvSpPr>
          <p:cNvPr id="461" name="Shape 461"/>
          <p:cNvSpPr txBox="1"/>
          <p:nvPr/>
        </p:nvSpPr>
        <p:spPr>
          <a:xfrm>
            <a:off x="1530743" y="1828388"/>
            <a:ext cx="9337500" cy="384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400" b="1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5% </a:t>
            </a:r>
            <a:r>
              <a:rPr lang="en-US" sz="2000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des </a:t>
            </a:r>
            <a:r>
              <a:rPr lang="en-US" sz="2000" dirty="0" err="1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offres</a:t>
            </a:r>
            <a:r>
              <a:rPr lang="en-US" sz="2000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d’emploi francophones dans </a:t>
            </a:r>
            <a:r>
              <a:rPr lang="en-US" sz="2000" dirty="0" err="1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l’Est</a:t>
            </a:r>
            <a:r>
              <a:rPr lang="en-US" sz="2000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-US" sz="2000" dirty="0" err="1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sont</a:t>
            </a:r>
            <a:r>
              <a:rPr lang="en-US" sz="2000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dans </a:t>
            </a:r>
            <a:r>
              <a:rPr lang="en-US" sz="2400" b="1" i="1" u="sng" dirty="0" err="1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L’industrie</a:t>
            </a:r>
            <a:r>
              <a:rPr lang="en-US" sz="2400" b="1" i="1" u="sng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du transport </a:t>
            </a:r>
            <a:r>
              <a:rPr lang="en-US" sz="2400" b="1" i="1" u="sng" dirty="0" err="1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scolaire</a:t>
            </a:r>
            <a:r>
              <a:rPr lang="en-US" sz="2400" b="1" i="1" u="sng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et </a:t>
            </a:r>
            <a:r>
              <a:rPr lang="en-US" sz="2400" b="1" i="1" u="sng" dirty="0" err="1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d’autobus</a:t>
            </a:r>
            <a:endParaRPr dirty="0"/>
          </a:p>
          <a:p>
            <a:pPr marL="285750" marR="0" lvl="0" indent="-158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endParaRPr sz="2000" b="1" dirty="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400" b="1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5% </a:t>
            </a:r>
            <a:r>
              <a:rPr lang="en-US" sz="2000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des </a:t>
            </a:r>
            <a:r>
              <a:rPr lang="en-US" sz="2000" dirty="0" err="1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offres</a:t>
            </a:r>
            <a:r>
              <a:rPr lang="en-US" sz="2000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d’emploi francophones dans </a:t>
            </a:r>
            <a:r>
              <a:rPr lang="en-US" sz="2000" dirty="0" err="1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l’Est</a:t>
            </a:r>
            <a:r>
              <a:rPr lang="en-US" sz="2000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-US" sz="2000" dirty="0" err="1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sont</a:t>
            </a:r>
            <a:r>
              <a:rPr lang="en-US" sz="2000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dans </a:t>
            </a:r>
            <a:br>
              <a:rPr lang="en-US" sz="2000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</a:br>
            <a:r>
              <a:rPr lang="en-US" sz="2400" b="1" i="1" u="sng" dirty="0" err="1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L’industrie</a:t>
            </a:r>
            <a:r>
              <a:rPr lang="en-US" sz="2400" b="1" i="1" u="sng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-US" sz="2400" b="1" i="1" u="sng" dirty="0" err="1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autre</a:t>
            </a:r>
            <a:r>
              <a:rPr lang="en-US" sz="2400" b="1" i="1" u="sng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-US" sz="2400" b="1" i="1" u="sng" dirty="0" err="1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écoles</a:t>
            </a:r>
            <a:r>
              <a:rPr lang="en-US" sz="2400" b="1" i="1" u="sng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et instruction</a:t>
            </a:r>
            <a:endParaRPr sz="2400" b="1" i="1" u="sng" dirty="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28575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 b="1" i="1" u="sng" dirty="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400" b="1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3% </a:t>
            </a:r>
            <a:r>
              <a:rPr lang="en-US" sz="2000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des </a:t>
            </a:r>
            <a:r>
              <a:rPr lang="en-US" sz="2000" dirty="0" err="1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offres</a:t>
            </a:r>
            <a:r>
              <a:rPr lang="en-US" sz="2000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d’emploi francophones dans </a:t>
            </a:r>
            <a:r>
              <a:rPr lang="en-US" sz="2000" dirty="0" err="1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l’Est</a:t>
            </a:r>
            <a:r>
              <a:rPr lang="en-US" sz="2000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-US" sz="2000" dirty="0" err="1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sont</a:t>
            </a:r>
            <a:r>
              <a:rPr lang="en-US" sz="2000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dans </a:t>
            </a:r>
            <a:r>
              <a:rPr lang="en-US" sz="2400" b="1" i="1" u="sng" dirty="0" err="1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Bureaux</a:t>
            </a:r>
            <a:r>
              <a:rPr lang="en-US" sz="2400" b="1" i="1" u="sng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de </a:t>
            </a:r>
            <a:r>
              <a:rPr lang="en-US" sz="2400" b="1" i="1" u="sng" dirty="0" err="1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l’industrie</a:t>
            </a:r>
            <a:r>
              <a:rPr lang="en-US" sz="2400" b="1" i="1" u="sng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des </a:t>
            </a:r>
            <a:r>
              <a:rPr lang="en-US" sz="2400" b="1" i="1" u="sng" dirty="0" err="1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médecins</a:t>
            </a:r>
            <a:endParaRPr sz="2400" b="1" i="1" u="sng" dirty="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285750" marR="0" lvl="0" indent="-158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endParaRPr sz="2000" b="1" dirty="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285750" marR="0" lvl="0" indent="-1714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1" dirty="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462" name="Shape 462"/>
          <p:cNvSpPr txBox="1"/>
          <p:nvPr/>
        </p:nvSpPr>
        <p:spPr>
          <a:xfrm>
            <a:off x="1530750" y="119875"/>
            <a:ext cx="9130500" cy="61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>
                <a:solidFill>
                  <a:srgbClr val="2E75B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Analyse du marché du travail: </a:t>
            </a:r>
            <a:r>
              <a:rPr lang="en-US" sz="2800">
                <a:solidFill>
                  <a:srgbClr val="2E75B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Analyse de l’industrie</a:t>
            </a:r>
            <a:endParaRPr sz="2400" b="0" i="0" u="none" strike="noStrike" cap="none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463" name="Shape 463"/>
          <p:cNvSpPr txBox="1"/>
          <p:nvPr/>
        </p:nvSpPr>
        <p:spPr>
          <a:xfrm>
            <a:off x="1230300" y="796375"/>
            <a:ext cx="9731400" cy="708000"/>
          </a:xfrm>
          <a:prstGeom prst="rect">
            <a:avLst/>
          </a:prstGeom>
          <a:solidFill>
            <a:srgbClr val="DDEAF6"/>
          </a:solidFill>
          <a:ln w="7620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1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l’Est de l’Ontario: </a:t>
            </a:r>
            <a:r>
              <a:rPr lang="en-US" sz="4000" b="1">
                <a:solidFill>
                  <a:schemeClr val="accent4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Unique dans l’Est</a:t>
            </a:r>
            <a:endParaRPr sz="4000" b="1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8" name="Shape 468"/>
          <p:cNvSpPr txBox="1"/>
          <p:nvPr/>
        </p:nvSpPr>
        <p:spPr>
          <a:xfrm>
            <a:off x="1115250" y="1545025"/>
            <a:ext cx="9961500" cy="509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400" b="1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3% </a:t>
            </a:r>
            <a:r>
              <a:rPr lang="en-US" sz="2000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des </a:t>
            </a:r>
            <a:r>
              <a:rPr lang="en-US" sz="2000" dirty="0" err="1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offres</a:t>
            </a:r>
            <a:r>
              <a:rPr lang="en-US" sz="2000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d’emploi francophones dans de C-S-O </a:t>
            </a:r>
            <a:r>
              <a:rPr lang="en-US" sz="2000" dirty="0" err="1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sont</a:t>
            </a:r>
            <a:r>
              <a:rPr lang="en-US" sz="2000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dans </a:t>
            </a:r>
            <a:br>
              <a:rPr lang="en-US" sz="2000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</a:br>
            <a:r>
              <a:rPr lang="en-US" sz="2400" b="1" i="1" u="sng" dirty="0" err="1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Autre</a:t>
            </a:r>
            <a:r>
              <a:rPr lang="en-US" sz="2400" b="1" i="1" u="sng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-US" sz="2400" b="1" i="1" u="sng" dirty="0" err="1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industrie</a:t>
            </a:r>
            <a:r>
              <a:rPr lang="en-US" sz="2400" b="1" i="1" u="sng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-US" sz="2400" b="1" i="1" u="sng" dirty="0" err="1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professionnelle</a:t>
            </a:r>
            <a:r>
              <a:rPr lang="en-US" sz="2400" b="1" i="1" u="sng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, </a:t>
            </a:r>
            <a:r>
              <a:rPr lang="en-US" sz="2400" b="1" i="1" u="sng" dirty="0" err="1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scientifique</a:t>
            </a:r>
            <a:r>
              <a:rPr lang="en-US" sz="2400" b="1" i="1" u="sng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-US" sz="2400" b="1" i="1" u="sng" dirty="0" err="1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ou</a:t>
            </a:r>
            <a:r>
              <a:rPr lang="en-US" sz="2400" b="1" i="1" u="sng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technique</a:t>
            </a:r>
            <a:endParaRPr sz="2400" dirty="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00" b="1" dirty="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400" b="1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2%  </a:t>
            </a:r>
            <a:r>
              <a:rPr lang="en-US" sz="2000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des </a:t>
            </a:r>
            <a:r>
              <a:rPr lang="en-US" sz="2000" dirty="0" err="1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offres</a:t>
            </a:r>
            <a:r>
              <a:rPr lang="en-US" sz="2000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d’emploi francophones dans de C-S-O </a:t>
            </a:r>
            <a:r>
              <a:rPr lang="en-US" sz="2000" dirty="0" err="1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sont</a:t>
            </a:r>
            <a:r>
              <a:rPr lang="en-US" sz="2000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dans  </a:t>
            </a:r>
            <a:br>
              <a:rPr lang="en-US" sz="2000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</a:br>
            <a:r>
              <a:rPr lang="en-US" sz="2400" b="1" i="1" u="sng" dirty="0" err="1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L’industrie</a:t>
            </a:r>
            <a:r>
              <a:rPr lang="en-US" sz="2400" b="1" i="1" u="sng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des </a:t>
            </a:r>
            <a:r>
              <a:rPr lang="en-US" sz="2400" b="1" i="1" u="sng" dirty="0" err="1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magasins</a:t>
            </a:r>
            <a:r>
              <a:rPr lang="en-US" sz="2400" b="1" i="1" u="sng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-US" sz="2400" b="1" i="1" u="sng" dirty="0" err="1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d'électronique</a:t>
            </a:r>
            <a:r>
              <a:rPr lang="en-US" sz="2400" b="1" i="1" u="sng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et </a:t>
            </a:r>
            <a:r>
              <a:rPr lang="en-US" sz="2400" b="1" i="1" u="sng" dirty="0" err="1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d’électroménager</a:t>
            </a:r>
            <a:endParaRPr sz="2400" b="1" i="1" u="sng" dirty="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285750" marR="0" lvl="0" indent="-1333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endParaRPr sz="2400" b="1" i="1" u="sng" dirty="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400" b="1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2%  </a:t>
            </a:r>
            <a:r>
              <a:rPr lang="en-US" sz="2000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des </a:t>
            </a:r>
            <a:r>
              <a:rPr lang="en-US" sz="2000" dirty="0" err="1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offres</a:t>
            </a:r>
            <a:r>
              <a:rPr lang="en-US" sz="2000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d’emploi francophones dans de C-S-O </a:t>
            </a:r>
            <a:r>
              <a:rPr lang="en-US" sz="2000" dirty="0" err="1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sont</a:t>
            </a:r>
            <a:r>
              <a:rPr lang="en-US" sz="2000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dans </a:t>
            </a:r>
            <a:br>
              <a:rPr lang="en-US" sz="2000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</a:br>
            <a:r>
              <a:rPr lang="en-US" sz="2400" b="1" i="1" u="sng" dirty="0" err="1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L’industrie</a:t>
            </a:r>
            <a:r>
              <a:rPr lang="en-US" sz="2400" b="1" i="1" u="sng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des compagnies </a:t>
            </a:r>
            <a:r>
              <a:rPr lang="en-US" sz="2400" b="1" i="1" u="sng" dirty="0" err="1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d’assurance</a:t>
            </a:r>
            <a:endParaRPr sz="2400" b="1" i="1" u="sng" dirty="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285750" marR="0" lvl="0" indent="-158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endParaRPr sz="2000" b="1" i="1" u="sng" dirty="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400" b="1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2%  </a:t>
            </a:r>
            <a:r>
              <a:rPr lang="en-US" sz="2000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des </a:t>
            </a:r>
            <a:r>
              <a:rPr lang="en-US" sz="2000" dirty="0" err="1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offres</a:t>
            </a:r>
            <a:r>
              <a:rPr lang="en-US" sz="2000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d’emploi francophones dans de C-S-O </a:t>
            </a:r>
            <a:r>
              <a:rPr lang="en-US" sz="2000" dirty="0" err="1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sont</a:t>
            </a:r>
            <a:r>
              <a:rPr lang="en-US" sz="2000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dans  </a:t>
            </a:r>
            <a:br>
              <a:rPr lang="en-US" sz="2000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</a:br>
            <a:r>
              <a:rPr lang="en-US" sz="2400" b="1" i="1" u="sng" dirty="0" err="1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L’industrie</a:t>
            </a:r>
            <a:r>
              <a:rPr lang="en-US" sz="2400" b="1" i="1" u="sng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du </a:t>
            </a:r>
            <a:r>
              <a:rPr lang="en-US" sz="2400" b="1" i="1" u="sng" dirty="0" err="1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gaz</a:t>
            </a:r>
            <a:r>
              <a:rPr lang="en-US" sz="2400" b="1" i="1" u="sng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naturel et du transport par pipeline</a:t>
            </a:r>
            <a:endParaRPr sz="2400" b="1" i="1" u="sng" dirty="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285750" marR="0" lvl="0" indent="-1333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endParaRPr sz="2400" b="1" i="1" u="sng" dirty="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400" b="1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2% </a:t>
            </a:r>
            <a:r>
              <a:rPr lang="en-US" sz="2000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des </a:t>
            </a:r>
            <a:r>
              <a:rPr lang="en-US" sz="2000" dirty="0" err="1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offres</a:t>
            </a:r>
            <a:r>
              <a:rPr lang="en-US" sz="2000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d’emploi francophones dans de C-S-O </a:t>
            </a:r>
            <a:r>
              <a:rPr lang="en-US" sz="2000" dirty="0" err="1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sont</a:t>
            </a:r>
            <a:r>
              <a:rPr lang="en-US" sz="2000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dans </a:t>
            </a:r>
            <a:r>
              <a:rPr lang="en-US" sz="2400" u="sng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br>
              <a:rPr lang="en-US" sz="2400" u="sng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</a:br>
            <a:r>
              <a:rPr lang="en-US" sz="2400" b="1" i="1" u="sng" dirty="0" err="1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L’industrie</a:t>
            </a:r>
            <a:r>
              <a:rPr lang="en-US" sz="2400" b="1" i="1" u="sng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des </a:t>
            </a:r>
            <a:r>
              <a:rPr lang="en-US" sz="2400" b="1" i="1" u="sng" dirty="0" err="1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organisations</a:t>
            </a:r>
            <a:r>
              <a:rPr lang="en-US" sz="2400" b="1" i="1" u="sng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de </a:t>
            </a:r>
            <a:r>
              <a:rPr lang="en-US" sz="2400" b="1" i="1" u="sng" dirty="0" err="1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plaidoirie</a:t>
            </a:r>
            <a:r>
              <a:rPr lang="en-US" sz="2400" b="1" i="1" u="sng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social</a:t>
            </a:r>
            <a:endParaRPr dirty="0"/>
          </a:p>
          <a:p>
            <a:pPr marL="285750" marR="0" lvl="0" indent="-1333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endParaRPr sz="2400" u="sng" dirty="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285750" marR="0" lvl="0" indent="-825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endParaRPr sz="3200" u="sng" dirty="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285750" marR="0" lvl="0" indent="-1079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endParaRPr sz="2800" u="sng" dirty="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285750" marR="0" lvl="0" indent="-1333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endParaRPr sz="2400" b="1" dirty="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285750" marR="0" lvl="0" indent="-158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endParaRPr sz="2000" b="1" dirty="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00" dirty="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469" name="Shape 469"/>
          <p:cNvSpPr txBox="1"/>
          <p:nvPr/>
        </p:nvSpPr>
        <p:spPr>
          <a:xfrm>
            <a:off x="0" y="6635719"/>
            <a:ext cx="11936627" cy="2616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Source: LMI report prepared for NPI by A. Bell of the Workforce Development Board (Peterborough) </a:t>
            </a:r>
            <a:endParaRPr/>
          </a:p>
        </p:txBody>
      </p:sp>
      <p:sp>
        <p:nvSpPr>
          <p:cNvPr id="470" name="Shape 470"/>
          <p:cNvSpPr txBox="1"/>
          <p:nvPr/>
        </p:nvSpPr>
        <p:spPr>
          <a:xfrm>
            <a:off x="1530750" y="119875"/>
            <a:ext cx="9130500" cy="61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>
                <a:solidFill>
                  <a:srgbClr val="2E75B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Analyse du marché du travail: </a:t>
            </a:r>
            <a:r>
              <a:rPr lang="en-US" sz="2800">
                <a:solidFill>
                  <a:srgbClr val="2E75B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Analyse de l’industrie</a:t>
            </a:r>
            <a:endParaRPr sz="2400" b="0" i="0" u="none" strike="noStrike" cap="none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471" name="Shape 471"/>
          <p:cNvSpPr txBox="1"/>
          <p:nvPr/>
        </p:nvSpPr>
        <p:spPr>
          <a:xfrm>
            <a:off x="860100" y="696350"/>
            <a:ext cx="10471800" cy="708000"/>
          </a:xfrm>
          <a:prstGeom prst="rect">
            <a:avLst/>
          </a:prstGeom>
          <a:solidFill>
            <a:srgbClr val="DDEAF6"/>
          </a:solidFill>
          <a:ln w="7620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1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C-S-O de l’Ontario: </a:t>
            </a:r>
            <a:r>
              <a:rPr lang="en-US" sz="4000" b="1">
                <a:solidFill>
                  <a:schemeClr val="accent4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Unique dans le C-S-O</a:t>
            </a:r>
            <a:endParaRPr sz="4000" b="1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Shape 117"/>
          <p:cNvSpPr txBox="1"/>
          <p:nvPr/>
        </p:nvSpPr>
        <p:spPr>
          <a:xfrm>
            <a:off x="1651750" y="215200"/>
            <a:ext cx="8331300" cy="92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>
                <a:solidFill>
                  <a:srgbClr val="2E75B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Données et statistiques descriptives: </a:t>
            </a:r>
            <a:r>
              <a:rPr lang="en-US" sz="2800">
                <a:solidFill>
                  <a:srgbClr val="2E75B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endParaRPr sz="2800">
              <a:solidFill>
                <a:srgbClr val="2E75B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rgbClr val="2E75B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% de francophone par district de recensement</a:t>
            </a:r>
            <a:endParaRPr sz="2800" b="1">
              <a:solidFill>
                <a:srgbClr val="2E75B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18" name="Shape 118"/>
          <p:cNvSpPr txBox="1"/>
          <p:nvPr/>
        </p:nvSpPr>
        <p:spPr>
          <a:xfrm>
            <a:off x="4096971" y="1731246"/>
            <a:ext cx="3428485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lvl="0" algn="ctr"/>
            <a:r>
              <a:rPr lang="en-US" sz="1800" b="1" dirty="0" err="1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Réseau</a:t>
            </a:r>
            <a:r>
              <a:rPr lang="en-US" sz="1800" b="1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de </a:t>
            </a:r>
            <a:r>
              <a:rPr lang="en-US" sz="1800" b="1" dirty="0" err="1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soutien</a:t>
            </a:r>
            <a:r>
              <a:rPr lang="en-US" sz="1800" b="1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à </a:t>
            </a:r>
            <a:r>
              <a:rPr lang="en-US" sz="1800" b="1" dirty="0" err="1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l’immigration</a:t>
            </a:r>
            <a:r>
              <a:rPr lang="en-US" sz="1800" b="1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francophone </a:t>
            </a:r>
            <a:r>
              <a:rPr lang="en-US" sz="1800" b="1" dirty="0" err="1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l’Est</a:t>
            </a:r>
            <a:r>
              <a:rPr lang="en-US" sz="1800" b="1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de </a:t>
            </a:r>
            <a:r>
              <a:rPr lang="en-US" sz="1800" b="1" dirty="0" err="1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l’Ontario</a:t>
            </a:r>
            <a:r>
              <a:rPr lang="en-US" sz="1800" b="1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:</a:t>
            </a:r>
            <a:endParaRPr sz="1800" b="1" dirty="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19" name="Shape 119"/>
          <p:cNvSpPr txBox="1"/>
          <p:nvPr/>
        </p:nvSpPr>
        <p:spPr>
          <a:xfrm>
            <a:off x="491531" y="1756791"/>
            <a:ext cx="3224443" cy="9233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Réseau de soutien à l’immigration francophone du Nord de l’Ontario:</a:t>
            </a:r>
            <a:endParaRPr/>
          </a:p>
        </p:txBody>
      </p:sp>
      <p:pic>
        <p:nvPicPr>
          <p:cNvPr id="120" name="Shape 12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40296" y="2681905"/>
            <a:ext cx="3048425" cy="2314898"/>
          </a:xfrm>
          <a:prstGeom prst="rect">
            <a:avLst/>
          </a:prstGeom>
          <a:noFill/>
          <a:ln>
            <a:noFill/>
          </a:ln>
        </p:spPr>
      </p:pic>
      <p:pic>
        <p:nvPicPr>
          <p:cNvPr id="121" name="Shape 12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856007" y="2681905"/>
            <a:ext cx="3808771" cy="2798618"/>
          </a:xfrm>
          <a:prstGeom prst="rect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pic>
      <p:sp>
        <p:nvSpPr>
          <p:cNvPr id="122" name="Shape 122"/>
          <p:cNvSpPr txBox="1"/>
          <p:nvPr/>
        </p:nvSpPr>
        <p:spPr>
          <a:xfrm>
            <a:off x="7685128" y="1758575"/>
            <a:ext cx="3979650" cy="9233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Réseau de soutien à l'immigration francophone du Centre-Sud-Ouest de l'Ontario:</a:t>
            </a:r>
            <a:endParaRPr sz="1800" b="1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23" name="Shape 123"/>
          <p:cNvSpPr txBox="1"/>
          <p:nvPr/>
        </p:nvSpPr>
        <p:spPr>
          <a:xfrm>
            <a:off x="0" y="6396335"/>
            <a:ext cx="11721680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Source: Author's calculations based on Statistics Canada, Target group profile of the Francophone population, Census, 2016, and Authors calculations based on Statistics Canada, Census of Population, 2016</a:t>
            </a:r>
            <a:endParaRPr/>
          </a:p>
        </p:txBody>
      </p:sp>
      <p:pic>
        <p:nvPicPr>
          <p:cNvPr id="124" name="Shape 124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355884" y="2680130"/>
            <a:ext cx="3009900" cy="21240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Shape 129"/>
          <p:cNvSpPr txBox="1"/>
          <p:nvPr/>
        </p:nvSpPr>
        <p:spPr>
          <a:xfrm>
            <a:off x="664796" y="274346"/>
            <a:ext cx="10862400" cy="630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>
                <a:solidFill>
                  <a:srgbClr val="2E75B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Données et statistiques descriptives:</a:t>
            </a:r>
            <a:endParaRPr sz="2800" b="1">
              <a:solidFill>
                <a:srgbClr val="2E75B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rgbClr val="2E75B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Géographies ciblées</a:t>
            </a:r>
            <a:endParaRPr sz="2800" b="1">
              <a:solidFill>
                <a:srgbClr val="2E75B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457200" marR="0" lvl="1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800" b="0" i="0" u="none" strike="noStrike" cap="none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457200" marR="0" lvl="1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 i="0" u="sng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Nor</a:t>
            </a:r>
            <a:r>
              <a:rPr lang="en-US" sz="2800" b="1" u="sng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 de</a:t>
            </a:r>
            <a:r>
              <a:rPr lang="en-US" sz="2800" b="1" i="0" u="sng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l</a:t>
            </a:r>
            <a:r>
              <a:rPr lang="en-US" sz="2800" b="1" u="sng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’</a:t>
            </a:r>
            <a:r>
              <a:rPr lang="en-US" sz="2800" b="1" i="0" u="sng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Ontario</a:t>
            </a:r>
            <a:endParaRPr sz="2800" b="0" i="0" u="none" strike="noStrike" cap="none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457200" lvl="0" indent="0" rtl="0"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-US" sz="28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Les francophones composent:</a:t>
            </a:r>
            <a:endParaRPr>
              <a:solidFill>
                <a:schemeClr val="dk1"/>
              </a:solidFill>
            </a:endParaRPr>
          </a:p>
          <a:p>
            <a:pPr marL="457200" lvl="0" indent="0" rtl="0"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>
              <a:solidFill>
                <a:schemeClr val="dk1"/>
              </a:solidFill>
            </a:endParaRPr>
          </a:p>
          <a:p>
            <a:pPr marL="914400" marR="0" lvl="1" indent="-4572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</a:pPr>
            <a:r>
              <a:rPr lang="en-US" sz="3200" b="1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23%</a:t>
            </a:r>
            <a:r>
              <a:rPr lang="en-US" sz="32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-US" sz="28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du</a:t>
            </a:r>
            <a:r>
              <a:rPr lang="en-US" sz="2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-US" sz="2800" b="1" i="0" u="none" strike="noStrike" cap="none">
                <a:solidFill>
                  <a:schemeClr val="accent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Nor</a:t>
            </a:r>
            <a:r>
              <a:rPr lang="en-US" sz="2800" b="1">
                <a:solidFill>
                  <a:schemeClr val="accent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 E</a:t>
            </a:r>
            <a:r>
              <a:rPr lang="en-US" sz="2800" b="1" i="0" u="none" strike="noStrike" cap="none">
                <a:solidFill>
                  <a:schemeClr val="accent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st</a:t>
            </a:r>
            <a:r>
              <a:rPr lang="en-US" sz="2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de l</a:t>
            </a:r>
            <a:r>
              <a:rPr lang="en-US" sz="28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’</a:t>
            </a:r>
            <a:r>
              <a:rPr lang="en-US" sz="2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Ontario (Algoma, Sudbury, Cochrane, Timiskaming, Nippissing, Manitoulin &amp; Parry Sound) </a:t>
            </a:r>
            <a:endParaRPr/>
          </a:p>
          <a:p>
            <a:pPr marL="914400" marR="0" lvl="1" indent="-4572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</a:pPr>
            <a:r>
              <a:rPr lang="en-US" sz="3200" b="1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3%</a:t>
            </a:r>
            <a:r>
              <a:rPr lang="en-US" sz="32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-US" sz="28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du </a:t>
            </a:r>
            <a:r>
              <a:rPr lang="en-US" sz="2800" b="1">
                <a:solidFill>
                  <a:schemeClr val="accent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Nord Ouest</a:t>
            </a:r>
            <a:r>
              <a:rPr lang="en-US" sz="2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de l</a:t>
            </a:r>
            <a:r>
              <a:rPr lang="en-US" sz="28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’</a:t>
            </a:r>
            <a:r>
              <a:rPr lang="en-US" sz="2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Ontario (Kenora, Rainy River, Thunder Bay) </a:t>
            </a:r>
            <a:endParaRPr/>
          </a:p>
          <a:p>
            <a:pPr marL="1371600" marR="0" lvl="3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800" b="0" i="0" u="none" strike="noStrike" cap="none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457200" marR="0" lvl="1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800" b="0" i="0" u="none" strike="noStrike" cap="none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30" name="Shape 130"/>
          <p:cNvSpPr txBox="1"/>
          <p:nvPr/>
        </p:nvSpPr>
        <p:spPr>
          <a:xfrm>
            <a:off x="0" y="6396335"/>
            <a:ext cx="11721680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Source: Author's calculations based on Statistics Canada, Target group profile of the Francophone population, Census, 2016, and Authors calculations based on Statistics Canada, Census of Population, 2016</a:t>
            </a:r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Shape 135"/>
          <p:cNvSpPr txBox="1"/>
          <p:nvPr/>
        </p:nvSpPr>
        <p:spPr>
          <a:xfrm>
            <a:off x="664809" y="325234"/>
            <a:ext cx="10862400" cy="575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en-US" sz="2800" b="1">
                <a:solidFill>
                  <a:srgbClr val="2E75B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Données et statistiques descriptives:</a:t>
            </a:r>
            <a:endParaRPr sz="2800" b="1">
              <a:solidFill>
                <a:srgbClr val="2E75B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rgbClr val="2E75B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Géographies ciblées</a:t>
            </a:r>
            <a:endParaRPr sz="2800" b="1">
              <a:solidFill>
                <a:srgbClr val="2E75B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457200" marR="0" lvl="1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800" b="0" i="0" u="none" strike="noStrike" cap="none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457200" marR="0" lvl="1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 i="0" u="sng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</a:t>
            </a:r>
            <a:r>
              <a:rPr lang="en-US" sz="2800" b="1" u="sng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st de</a:t>
            </a:r>
            <a:r>
              <a:rPr lang="en-US" sz="2800" b="1" i="0" u="sng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l</a:t>
            </a:r>
            <a:r>
              <a:rPr lang="en-US" sz="2800" b="1" u="sng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’</a:t>
            </a:r>
            <a:r>
              <a:rPr lang="en-US" sz="2800" b="1" i="0" u="sng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Ontario</a:t>
            </a:r>
            <a:endParaRPr sz="2800" b="0" i="0" u="none" strike="noStrike" cap="none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457200" lvl="0" indent="0" rtl="0"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-US" sz="28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Les francophones composent:</a:t>
            </a:r>
            <a:endParaRPr>
              <a:solidFill>
                <a:schemeClr val="dk1"/>
              </a:solidFill>
            </a:endParaRPr>
          </a:p>
          <a:p>
            <a:pPr marL="457200" lvl="0" indent="0" rtl="0"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>
              <a:solidFill>
                <a:schemeClr val="dk1"/>
              </a:solidFill>
            </a:endParaRPr>
          </a:p>
          <a:p>
            <a:pPr marL="914400" marR="0" lvl="1" indent="-4572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</a:pPr>
            <a:r>
              <a:rPr lang="en-US" sz="3200" b="1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19% </a:t>
            </a:r>
            <a:r>
              <a:rPr lang="en-US" sz="28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de la</a:t>
            </a:r>
            <a:r>
              <a:rPr lang="en-US" sz="2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population </a:t>
            </a:r>
            <a:r>
              <a:rPr lang="en-US" sz="2800">
                <a:latin typeface="Century Gothic"/>
                <a:ea typeface="Century Gothic"/>
                <a:cs typeface="Century Gothic"/>
                <a:sym typeface="Century Gothic"/>
              </a:rPr>
              <a:t>à</a:t>
            </a:r>
            <a:r>
              <a:rPr lang="en-US" sz="2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-US" sz="2800" b="1" i="0" u="none" strike="noStrike" cap="none">
                <a:solidFill>
                  <a:schemeClr val="accent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Ottawa</a:t>
            </a:r>
            <a:endParaRPr sz="2800" b="0" i="0" u="none" strike="noStrike" cap="none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914400" marR="0" lvl="1" indent="-4572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</a:pPr>
            <a:r>
              <a:rPr lang="en-US" sz="3200" b="1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4%</a:t>
            </a:r>
            <a:r>
              <a:rPr lang="en-US" sz="32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-US" sz="28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de la</a:t>
            </a:r>
            <a:r>
              <a:rPr lang="en-US" sz="2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population </a:t>
            </a:r>
            <a:r>
              <a:rPr lang="en-US" sz="28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à</a:t>
            </a:r>
            <a:r>
              <a:rPr lang="en-US" sz="2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-US" sz="2800" b="1" i="0" u="none" strike="noStrike" cap="none">
                <a:solidFill>
                  <a:schemeClr val="accent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Frontenac</a:t>
            </a:r>
            <a:r>
              <a:rPr lang="en-US" sz="2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(Kingston </a:t>
            </a:r>
            <a:r>
              <a:rPr lang="en-US" sz="28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DdeR</a:t>
            </a:r>
            <a:r>
              <a:rPr lang="en-US" sz="2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)</a:t>
            </a:r>
            <a:endParaRPr/>
          </a:p>
          <a:p>
            <a:pPr marL="914400" marR="0" lvl="1" indent="-4572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</a:pPr>
            <a:r>
              <a:rPr lang="en-US" sz="3200" b="1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42%</a:t>
            </a:r>
            <a:r>
              <a:rPr lang="en-US" sz="32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-US" sz="28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de la</a:t>
            </a:r>
            <a:r>
              <a:rPr lang="en-US" sz="2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population </a:t>
            </a:r>
            <a:r>
              <a:rPr lang="en-US" sz="28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à</a:t>
            </a:r>
            <a:r>
              <a:rPr lang="en-US" sz="2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-US" sz="2800" b="1" i="0" u="none" strike="noStrike" cap="none">
                <a:solidFill>
                  <a:schemeClr val="accent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SDGPR</a:t>
            </a:r>
            <a:r>
              <a:rPr lang="en-US" sz="2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(Stormont Dundas </a:t>
            </a:r>
            <a:r>
              <a:rPr lang="en-US" sz="28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et</a:t>
            </a:r>
            <a:r>
              <a:rPr lang="en-US" sz="2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Glengarry, Prescott </a:t>
            </a:r>
            <a:r>
              <a:rPr lang="en-US" sz="28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et</a:t>
            </a:r>
            <a:r>
              <a:rPr lang="en-US" sz="2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Russell) </a:t>
            </a:r>
            <a:endParaRPr/>
          </a:p>
          <a:p>
            <a:pPr marL="1371600" marR="0" lvl="3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800" b="0" i="0" u="none" strike="noStrike" cap="none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457200" marR="0" lvl="1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800" b="0" i="0" u="none" strike="noStrike" cap="none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36" name="Shape 136"/>
          <p:cNvSpPr txBox="1"/>
          <p:nvPr/>
        </p:nvSpPr>
        <p:spPr>
          <a:xfrm>
            <a:off x="0" y="6396335"/>
            <a:ext cx="11721680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Source: Author's calculations based on Statistics Canada, Target group profile of the Francophone population, Census, 2016, and Authors calculations based on Statistics Canada, Census of Population, 2016</a:t>
            </a:r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Shape 141"/>
          <p:cNvSpPr txBox="1"/>
          <p:nvPr/>
        </p:nvSpPr>
        <p:spPr>
          <a:xfrm>
            <a:off x="429671" y="358759"/>
            <a:ext cx="10862400" cy="670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en-US" sz="2800" b="1">
                <a:solidFill>
                  <a:srgbClr val="2E75B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Données et statistiques descriptives:</a:t>
            </a:r>
            <a:endParaRPr sz="2800" b="1">
              <a:solidFill>
                <a:srgbClr val="2E75B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rgbClr val="2E75B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Géographies ciblées</a:t>
            </a:r>
            <a:endParaRPr sz="2800" b="1">
              <a:solidFill>
                <a:srgbClr val="2E75B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457200" marR="0" lvl="1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800" b="1" i="0" u="sng" strike="noStrike" cap="none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457200" marR="0" lvl="1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 i="0" u="sng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C-S-</a:t>
            </a:r>
            <a:r>
              <a:rPr lang="en-US" sz="2800" b="1" u="sng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O</a:t>
            </a:r>
            <a:r>
              <a:rPr lang="en-US" sz="2800" b="1" i="0" u="sng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Ontario</a:t>
            </a:r>
            <a:endParaRPr/>
          </a:p>
          <a:p>
            <a:pPr marL="457200" lvl="0" indent="0" rtl="0"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-US" sz="28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Les francophones composent:</a:t>
            </a:r>
            <a:endParaRPr>
              <a:solidFill>
                <a:schemeClr val="dk1"/>
              </a:solidFill>
            </a:endParaRPr>
          </a:p>
          <a:p>
            <a:pPr marL="457200" lvl="0" indent="0" rtl="0"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>
              <a:solidFill>
                <a:schemeClr val="dk1"/>
              </a:solidFill>
            </a:endParaRPr>
          </a:p>
          <a:p>
            <a:pPr marL="914400" marR="0" lvl="1" indent="-4572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</a:pPr>
            <a:r>
              <a:rPr lang="en-US" sz="3200" b="1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3% </a:t>
            </a:r>
            <a:r>
              <a:rPr lang="en-US" sz="28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du</a:t>
            </a:r>
            <a:r>
              <a:rPr lang="en-US" sz="2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-US" sz="2800" b="1">
                <a:solidFill>
                  <a:schemeClr val="accent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RG</a:t>
            </a:r>
            <a:r>
              <a:rPr lang="en-US" sz="2800" b="1" i="0" u="none" strike="noStrike" cap="none">
                <a:solidFill>
                  <a:schemeClr val="accent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</a:t>
            </a:r>
            <a:r>
              <a:rPr lang="en-US" sz="2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( Durham, Dufferin, Halton, Simcoe, Peel, York &amp; Toronto) </a:t>
            </a:r>
            <a:endParaRPr/>
          </a:p>
          <a:p>
            <a:pPr marL="914400" marR="0" lvl="1" indent="-4572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</a:pPr>
            <a:r>
              <a:rPr lang="en-US" sz="3200" b="1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2% </a:t>
            </a:r>
            <a:r>
              <a:rPr lang="en-US" sz="28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de</a:t>
            </a:r>
            <a:r>
              <a:rPr lang="en-US" sz="2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-US" sz="2800" b="1" i="0" u="none" strike="noStrike" cap="none">
                <a:solidFill>
                  <a:schemeClr val="accent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London-Sarnia</a:t>
            </a:r>
            <a:r>
              <a:rPr lang="en-US" sz="2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(Middlesex &amp; Lambton)</a:t>
            </a:r>
            <a:endParaRPr/>
          </a:p>
          <a:p>
            <a:pPr marL="914400" marR="0" lvl="1" indent="-4572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</a:pPr>
            <a:r>
              <a:rPr lang="en-US" sz="3200" b="1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2% </a:t>
            </a:r>
            <a:r>
              <a:rPr lang="en-US" sz="28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de</a:t>
            </a:r>
            <a:r>
              <a:rPr lang="en-US" sz="2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-US" sz="2800" b="1" i="0" u="none" strike="noStrike" cap="none">
                <a:solidFill>
                  <a:schemeClr val="accent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Hamilton</a:t>
            </a:r>
            <a:endParaRPr sz="2800" b="0" i="0" u="none" strike="noStrike" cap="none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914400" marR="0" lvl="1" indent="-4572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</a:pPr>
            <a:r>
              <a:rPr lang="en-US" sz="3200" b="1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4% </a:t>
            </a:r>
            <a:r>
              <a:rPr lang="en-US" sz="28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de</a:t>
            </a:r>
            <a:r>
              <a:rPr lang="en-US" sz="2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-US" sz="2800" b="1" i="0" u="none" strike="noStrike" cap="none">
                <a:solidFill>
                  <a:schemeClr val="accent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Niagara</a:t>
            </a:r>
            <a:endParaRPr sz="2800" b="1" i="0" u="none" strike="noStrike" cap="none">
              <a:solidFill>
                <a:schemeClr val="accent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8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2286000" marR="0" lvl="5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800" b="0" i="0" u="none" strike="noStrike" cap="none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457200" marR="0" lvl="1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800" b="0" i="0" u="none" strike="noStrike" cap="none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42" name="Shape 142"/>
          <p:cNvSpPr txBox="1"/>
          <p:nvPr/>
        </p:nvSpPr>
        <p:spPr>
          <a:xfrm>
            <a:off x="0" y="6396335"/>
            <a:ext cx="11721680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Source: Author's calculations based on Statistics Canada, Target group profile of the Francophone population, Census, 2016, and Authors calculations based on Statistics Canada, Census of Population, 2016</a:t>
            </a:r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Shape 147"/>
          <p:cNvSpPr txBox="1"/>
          <p:nvPr/>
        </p:nvSpPr>
        <p:spPr>
          <a:xfrm>
            <a:off x="823184" y="295807"/>
            <a:ext cx="10862400" cy="52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>
                <a:solidFill>
                  <a:srgbClr val="2E75B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Données et statistiques descriptives: </a:t>
            </a:r>
            <a:r>
              <a:rPr lang="en-US" sz="2800">
                <a:solidFill>
                  <a:srgbClr val="3D85C6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Â</a:t>
            </a:r>
            <a:r>
              <a:rPr lang="en-US" sz="2800">
                <a:solidFill>
                  <a:srgbClr val="2E75B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ge - Ontario </a:t>
            </a:r>
            <a:endParaRPr sz="2800" b="1">
              <a:solidFill>
                <a:srgbClr val="2E75B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48" name="Shape 148"/>
          <p:cNvSpPr txBox="1"/>
          <p:nvPr/>
        </p:nvSpPr>
        <p:spPr>
          <a:xfrm>
            <a:off x="0" y="6396335"/>
            <a:ext cx="11721680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Source: Author's calculations based on Statistics Canada, Target group profile of the Francophone population, Census, 2016, and Authors calculations based on Statistics Canada, Census of Population, 2016</a:t>
            </a:r>
            <a:endParaRPr/>
          </a:p>
        </p:txBody>
      </p:sp>
      <p:pic>
        <p:nvPicPr>
          <p:cNvPr id="149" name="Shape 14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27075" y="792745"/>
            <a:ext cx="10019472" cy="527252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248</TotalTime>
  <Words>3106</Words>
  <Application>Microsoft Office PowerPoint</Application>
  <PresentationFormat>Grand écran</PresentationFormat>
  <Paragraphs>276</Paragraphs>
  <Slides>47</Slides>
  <Notes>47</Notes>
  <HiddenSlides>0</HiddenSlides>
  <MMClips>0</MMClips>
  <ScaleCrop>false</ScaleCrop>
  <HeadingPairs>
    <vt:vector size="6" baseType="variant">
      <vt:variant>
        <vt:lpstr>Polices utilisées</vt:lpstr>
      </vt:variant>
      <vt:variant>
        <vt:i4>5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47</vt:i4>
      </vt:variant>
    </vt:vector>
  </HeadingPairs>
  <TitlesOfParts>
    <vt:vector size="53" baseType="lpstr">
      <vt:lpstr>Palatino Linotype</vt:lpstr>
      <vt:lpstr>Calibri</vt:lpstr>
      <vt:lpstr>Montserrat</vt:lpstr>
      <vt:lpstr>Century Gothic</vt:lpstr>
      <vt:lpstr>Arial</vt:lpstr>
      <vt:lpstr>Office Theme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Soa</dc:creator>
  <cp:lastModifiedBy>Soa</cp:lastModifiedBy>
  <cp:revision>7</cp:revision>
  <dcterms:modified xsi:type="dcterms:W3CDTF">2018-07-13T17:43:21Z</dcterms:modified>
</cp:coreProperties>
</file>